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6" r:id="rId1"/>
  </p:sldMasterIdLst>
  <p:notesMasterIdLst>
    <p:notesMasterId r:id="rId20"/>
  </p:notesMasterIdLst>
  <p:sldIdLst>
    <p:sldId id="256" r:id="rId2"/>
    <p:sldId id="275" r:id="rId3"/>
    <p:sldId id="276" r:id="rId4"/>
    <p:sldId id="268" r:id="rId5"/>
    <p:sldId id="278" r:id="rId6"/>
    <p:sldId id="257" r:id="rId7"/>
    <p:sldId id="286" r:id="rId8"/>
    <p:sldId id="258" r:id="rId9"/>
    <p:sldId id="267" r:id="rId10"/>
    <p:sldId id="279" r:id="rId11"/>
    <p:sldId id="280" r:id="rId12"/>
    <p:sldId id="281" r:id="rId13"/>
    <p:sldId id="282" r:id="rId14"/>
    <p:sldId id="284" r:id="rId15"/>
    <p:sldId id="260" r:id="rId16"/>
    <p:sldId id="261" r:id="rId17"/>
    <p:sldId id="264" r:id="rId18"/>
    <p:sldId id="287" r:id="rId19"/>
  </p:sldIdLst>
  <p:sldSz cx="14630400" cy="8229600"/>
  <p:notesSz cx="8229600" cy="14630400"/>
  <p:defaultTextStyle>
    <a:lvl1pPr marL="0" algn="l" defTabSz="914263" rtl="0" eaLnBrk="1" latinLnBrk="0" hangingPunct="1">
      <a:defRPr sz="1900" kern="1200">
        <a:solidFill>
          <a:schemeClr val="tx1"/>
        </a:solidFill>
        <a:latin typeface="+mn-lt"/>
        <a:ea typeface="+mn-ea"/>
        <a:cs typeface="+mn-cs"/>
      </a:defRPr>
    </a:lvl1pPr>
    <a:lvl2pPr marL="457131" algn="l" defTabSz="914263" rtl="0" eaLnBrk="1" latinLnBrk="0" hangingPunct="1">
      <a:defRPr sz="1900" kern="1200">
        <a:solidFill>
          <a:schemeClr val="tx1"/>
        </a:solidFill>
        <a:latin typeface="+mn-lt"/>
        <a:ea typeface="+mn-ea"/>
        <a:cs typeface="+mn-cs"/>
      </a:defRPr>
    </a:lvl2pPr>
    <a:lvl3pPr marL="914263" algn="l" defTabSz="914263" rtl="0" eaLnBrk="1" latinLnBrk="0" hangingPunct="1">
      <a:defRPr sz="1900" kern="1200">
        <a:solidFill>
          <a:schemeClr val="tx1"/>
        </a:solidFill>
        <a:latin typeface="+mn-lt"/>
        <a:ea typeface="+mn-ea"/>
        <a:cs typeface="+mn-cs"/>
      </a:defRPr>
    </a:lvl3pPr>
    <a:lvl4pPr marL="1371394" algn="l" defTabSz="914263" rtl="0" eaLnBrk="1" latinLnBrk="0" hangingPunct="1">
      <a:defRPr sz="1900" kern="1200">
        <a:solidFill>
          <a:schemeClr val="tx1"/>
        </a:solidFill>
        <a:latin typeface="+mn-lt"/>
        <a:ea typeface="+mn-ea"/>
        <a:cs typeface="+mn-cs"/>
      </a:defRPr>
    </a:lvl4pPr>
    <a:lvl5pPr marL="1828526" algn="l" defTabSz="914263" rtl="0" eaLnBrk="1" latinLnBrk="0" hangingPunct="1">
      <a:defRPr sz="1900" kern="1200">
        <a:solidFill>
          <a:schemeClr val="tx1"/>
        </a:solidFill>
        <a:latin typeface="+mn-lt"/>
        <a:ea typeface="+mn-ea"/>
        <a:cs typeface="+mn-cs"/>
      </a:defRPr>
    </a:lvl5pPr>
    <a:lvl6pPr marL="2285657" algn="l" defTabSz="914263" rtl="0" eaLnBrk="1" latinLnBrk="0" hangingPunct="1">
      <a:defRPr sz="1900" kern="1200">
        <a:solidFill>
          <a:schemeClr val="tx1"/>
        </a:solidFill>
        <a:latin typeface="+mn-lt"/>
        <a:ea typeface="+mn-ea"/>
        <a:cs typeface="+mn-cs"/>
      </a:defRPr>
    </a:lvl6pPr>
    <a:lvl7pPr marL="2742789" algn="l" defTabSz="914263" rtl="0" eaLnBrk="1" latinLnBrk="0" hangingPunct="1">
      <a:defRPr sz="1900" kern="1200">
        <a:solidFill>
          <a:schemeClr val="tx1"/>
        </a:solidFill>
        <a:latin typeface="+mn-lt"/>
        <a:ea typeface="+mn-ea"/>
        <a:cs typeface="+mn-cs"/>
      </a:defRPr>
    </a:lvl7pPr>
    <a:lvl8pPr marL="3199920" algn="l" defTabSz="914263" rtl="0" eaLnBrk="1" latinLnBrk="0" hangingPunct="1">
      <a:defRPr sz="1900" kern="1200">
        <a:solidFill>
          <a:schemeClr val="tx1"/>
        </a:solidFill>
        <a:latin typeface="+mn-lt"/>
        <a:ea typeface="+mn-ea"/>
        <a:cs typeface="+mn-cs"/>
      </a:defRPr>
    </a:lvl8pPr>
    <a:lvl9pPr marL="3657051" algn="l" defTabSz="914263"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641D01-632B-4FFB-A242-4D2A8C051124}">
          <p14:sldIdLst>
            <p14:sldId id="256"/>
            <p14:sldId id="275"/>
            <p14:sldId id="276"/>
            <p14:sldId id="268"/>
            <p14:sldId id="278"/>
            <p14:sldId id="257"/>
            <p14:sldId id="286"/>
            <p14:sldId id="258"/>
            <p14:sldId id="267"/>
            <p14:sldId id="279"/>
            <p14:sldId id="280"/>
            <p14:sldId id="281"/>
            <p14:sldId id="282"/>
            <p14:sldId id="284"/>
            <p14:sldId id="260"/>
            <p14:sldId id="261"/>
            <p14:sldId id="264"/>
            <p14:sldId id="287"/>
          </p14:sldIdLst>
        </p14:section>
      </p14:sectionLst>
    </p:ex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t bng" initials="db" lastIdx="3" clrIdx="0">
    <p:extLst>
      <p:ext uri="{19B8F6BF-5375-455C-9EA6-DF929625EA0E}">
        <p15:presenceInfo xmlns:p15="http://schemas.microsoft.com/office/powerpoint/2012/main" userId="c2be79162477aa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455" autoAdjust="0"/>
  </p:normalViewPr>
  <p:slideViewPr>
    <p:cSldViewPr snapToGrid="0" snapToObjects="1">
      <p:cViewPr varScale="1">
        <p:scale>
          <a:sx n="45" d="100"/>
          <a:sy n="45" d="100"/>
        </p:scale>
        <p:origin x="1132" y="5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6-19T10:56:48.840" idx="1">
    <p:pos x="10" y="10"/>
    <p:text>A weakness in the computational logic (e.g., code) found in software and hardware components that, when exploited, results in a negative impact to confidentiality, integrity, or availability. Mitigation of the vulnerabilities in this context typically involves coding changes, but could also include specification changes or even specification deprecations (e.g., removal of affected protocols or functionality in their entirety)."</p:text>
    <p:extLst>
      <p:ext uri="{C676402C-5697-4E1C-873F-D02D1690AC5C}">
        <p15:threadingInfo xmlns:p15="http://schemas.microsoft.com/office/powerpoint/2012/main" timeZoneBias="-33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6-19T10:57:52.888" idx="2">
    <p:pos x="10" y="10"/>
    <p:text>A Security Vulnerability is a weakness, flaw, or error found within a security system that has the potential to be leveraged by a threat agent in order to compromise a secure network/data  and perform unintended activities.
Flavors:
Design Vul- banking website does not have Autht, use of broken algorithm
Configuration Vul- deploying database with default credentials, SSH not configured properly
Code Vul- bugs</p:text>
    <p:extLst>
      <p:ext uri="{C676402C-5697-4E1C-873F-D02D1690AC5C}">
        <p15:threadingInfo xmlns:p15="http://schemas.microsoft.com/office/powerpoint/2012/main" timeZoneBias="-33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6-19T11:52:56.753" idx="3">
    <p:pos x="10" y="10"/>
    <p:text>Credentialed scans can perform any operation that a local user can perform. The level of scanning depends on the privileges granted to the user account that you configure Tenable Nessus to use.
Non-privileged users with local access on Linux systems can determine basic security issues, such as patch levels or entries in the /etc/passwd file. For more comprehensive information, such as system configuration data or file permissions across the entire system, you need an account with “root” privileges.</p:text>
    <p:extLst>
      <p:ext uri="{C676402C-5697-4E1C-873F-D02D1690AC5C}">
        <p15:threadingInfo xmlns:p15="http://schemas.microsoft.com/office/powerpoint/2012/main" timeZoneBias="-3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263" rtl="0" eaLnBrk="1" latinLnBrk="0" hangingPunct="1">
      <a:defRPr sz="1100" kern="1200">
        <a:solidFill>
          <a:schemeClr val="tx1"/>
        </a:solidFill>
        <a:latin typeface="+mn-lt"/>
        <a:ea typeface="+mn-ea"/>
        <a:cs typeface="+mn-cs"/>
      </a:defRPr>
    </a:lvl1pPr>
    <a:lvl2pPr marL="457131" algn="l" defTabSz="914263" rtl="0" eaLnBrk="1" latinLnBrk="0" hangingPunct="1">
      <a:defRPr sz="1100" kern="1200">
        <a:solidFill>
          <a:schemeClr val="tx1"/>
        </a:solidFill>
        <a:latin typeface="+mn-lt"/>
        <a:ea typeface="+mn-ea"/>
        <a:cs typeface="+mn-cs"/>
      </a:defRPr>
    </a:lvl2pPr>
    <a:lvl3pPr marL="914263" algn="l" defTabSz="914263" rtl="0" eaLnBrk="1" latinLnBrk="0" hangingPunct="1">
      <a:defRPr sz="1100" kern="1200">
        <a:solidFill>
          <a:schemeClr val="tx1"/>
        </a:solidFill>
        <a:latin typeface="+mn-lt"/>
        <a:ea typeface="+mn-ea"/>
        <a:cs typeface="+mn-cs"/>
      </a:defRPr>
    </a:lvl3pPr>
    <a:lvl4pPr marL="1371394" algn="l" defTabSz="914263" rtl="0" eaLnBrk="1" latinLnBrk="0" hangingPunct="1">
      <a:defRPr sz="1100" kern="1200">
        <a:solidFill>
          <a:schemeClr val="tx1"/>
        </a:solidFill>
        <a:latin typeface="+mn-lt"/>
        <a:ea typeface="+mn-ea"/>
        <a:cs typeface="+mn-cs"/>
      </a:defRPr>
    </a:lvl4pPr>
    <a:lvl5pPr marL="1828526" algn="l" defTabSz="914263" rtl="0" eaLnBrk="1" latinLnBrk="0" hangingPunct="1">
      <a:defRPr sz="1100" kern="1200">
        <a:solidFill>
          <a:schemeClr val="tx1"/>
        </a:solidFill>
        <a:latin typeface="+mn-lt"/>
        <a:ea typeface="+mn-ea"/>
        <a:cs typeface="+mn-cs"/>
      </a:defRPr>
    </a:lvl5pPr>
    <a:lvl6pPr marL="2285657" algn="l" defTabSz="914263" rtl="0" eaLnBrk="1" latinLnBrk="0" hangingPunct="1">
      <a:defRPr sz="1100" kern="1200">
        <a:solidFill>
          <a:schemeClr val="tx1"/>
        </a:solidFill>
        <a:latin typeface="+mn-lt"/>
        <a:ea typeface="+mn-ea"/>
        <a:cs typeface="+mn-cs"/>
      </a:defRPr>
    </a:lvl6pPr>
    <a:lvl7pPr marL="2742789" algn="l" defTabSz="914263" rtl="0" eaLnBrk="1" latinLnBrk="0" hangingPunct="1">
      <a:defRPr sz="1100" kern="1200">
        <a:solidFill>
          <a:schemeClr val="tx1"/>
        </a:solidFill>
        <a:latin typeface="+mn-lt"/>
        <a:ea typeface="+mn-ea"/>
        <a:cs typeface="+mn-cs"/>
      </a:defRPr>
    </a:lvl7pPr>
    <a:lvl8pPr marL="3199920" algn="l" defTabSz="914263" rtl="0" eaLnBrk="1" latinLnBrk="0" hangingPunct="1">
      <a:defRPr sz="1100" kern="1200">
        <a:solidFill>
          <a:schemeClr val="tx1"/>
        </a:solidFill>
        <a:latin typeface="+mn-lt"/>
        <a:ea typeface="+mn-ea"/>
        <a:cs typeface="+mn-cs"/>
      </a:defRPr>
    </a:lvl8pPr>
    <a:lvl9pPr marL="3657051" algn="l" defTabSz="91426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IN" dirty="0"/>
          </a:p>
        </p:txBody>
      </p:sp>
    </p:spTree>
    <p:extLst>
      <p:ext uri="{BB962C8B-B14F-4D97-AF65-F5344CB8AC3E}">
        <p14:creationId xmlns:p14="http://schemas.microsoft.com/office/powerpoint/2010/main" val="18721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GB" dirty="0"/>
              <a:t>ARP ping operation </a:t>
            </a:r>
            <a:r>
              <a:rPr lang="en-GB" i="1" dirty="0"/>
              <a:t>reports the MAC address of the remote host and indicates that that IP address is active and</a:t>
            </a:r>
            <a:r>
              <a:rPr lang="en-GB" dirty="0"/>
              <a:t> reachable on the local network.</a:t>
            </a:r>
          </a:p>
          <a:p>
            <a:endParaRPr lang="en-GB" dirty="0"/>
          </a:p>
          <a:p>
            <a:r>
              <a:rPr lang="en-GB" dirty="0"/>
              <a:t>Ping a host using TCP. (many built in ports)-send a TCP packet/UDP packets to selected ports</a:t>
            </a:r>
          </a:p>
          <a:p>
            <a:endParaRPr lang="en-GB" dirty="0"/>
          </a:p>
          <a:p>
            <a:r>
              <a:rPr lang="en-GB" dirty="0"/>
              <a:t>https://docs.tenable.com/nessus/Content/DiscoverySettings.htm</a:t>
            </a:r>
          </a:p>
          <a:p>
            <a:endParaRPr lang="en-IN" dirty="0"/>
          </a:p>
          <a:p>
            <a:r>
              <a:rPr lang="en-IN" dirty="0"/>
              <a:t>https://community.tenable.com/s/article/What-ports-does-built-in-represent?language=en_US&amp;_gl=1*au4yq4*_gcl_au*MTUwNjQ5MjgwMS4xNzE4Nzc0NTE2*_ga*MTAyMzM5ODgyNC4xNzA0OTY0NDg4*_ga_HSJ1XWV6ND*MTcxODc4NDUxNi4xNy4xLjE3MTg3ODQ1MjguNDguMC4xNjcyNzAxMTMx</a:t>
            </a:r>
          </a:p>
        </p:txBody>
      </p:sp>
    </p:spTree>
    <p:extLst>
      <p:ext uri="{BB962C8B-B14F-4D97-AF65-F5344CB8AC3E}">
        <p14:creationId xmlns:p14="http://schemas.microsoft.com/office/powerpoint/2010/main" val="29180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IN" dirty="0"/>
              <a:t>https://docs.tenable.com/nessus/Content/DiscoverySettings.htm#PSNetworkPortScanners</a:t>
            </a:r>
          </a:p>
        </p:txBody>
      </p:sp>
    </p:spTree>
    <p:extLst>
      <p:ext uri="{BB962C8B-B14F-4D97-AF65-F5344CB8AC3E}">
        <p14:creationId xmlns:p14="http://schemas.microsoft.com/office/powerpoint/2010/main" val="243246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GB" b="1" dirty="0"/>
              <a:t>Service Discovery</a:t>
            </a:r>
            <a:r>
              <a:rPr lang="en-GB" dirty="0"/>
              <a:t> section includes settings that attempt to map each open port with the service that is running on that port.</a:t>
            </a:r>
          </a:p>
          <a:p>
            <a:endParaRPr lang="en-GB" dirty="0"/>
          </a:p>
          <a:p>
            <a:r>
              <a:rPr lang="en-GB" dirty="0"/>
              <a:t>Banner grabbing refers to the extraction of software banner information from either remote or local servers like web servers, FTP servers, and SSH servers</a:t>
            </a:r>
          </a:p>
          <a:p>
            <a:pPr>
              <a:buFont typeface="Arial" panose="020B0604020202020204" pitchFamily="34" charset="0"/>
              <a:buChar char="•"/>
            </a:pPr>
            <a:r>
              <a:rPr lang="en-IN" dirty="0"/>
              <a:t>Port 80 (HTTP)</a:t>
            </a:r>
          </a:p>
          <a:p>
            <a:pPr>
              <a:buFont typeface="Arial" panose="020B0604020202020204" pitchFamily="34" charset="0"/>
              <a:buChar char="•"/>
            </a:pPr>
            <a:r>
              <a:rPr lang="en-IN" dirty="0"/>
              <a:t>Port 21 (FTP)</a:t>
            </a:r>
          </a:p>
          <a:p>
            <a:pPr>
              <a:buFont typeface="Arial" panose="020B0604020202020204" pitchFamily="34" charset="0"/>
              <a:buChar char="•"/>
            </a:pPr>
            <a:r>
              <a:rPr lang="en-IN" dirty="0"/>
              <a:t>Port 25 (SMTP)</a:t>
            </a:r>
          </a:p>
          <a:p>
            <a:pPr>
              <a:buFont typeface="Arial" panose="020B0604020202020204" pitchFamily="34" charset="0"/>
              <a:buChar char="•"/>
            </a:pPr>
            <a:r>
              <a:rPr lang="en-IN" dirty="0"/>
              <a:t>Port 22 (SSH)</a:t>
            </a:r>
          </a:p>
          <a:p>
            <a:pPr>
              <a:buFont typeface="Arial" panose="020B0604020202020204" pitchFamily="34" charset="0"/>
              <a:buChar char="•"/>
            </a:pPr>
            <a:r>
              <a:rPr lang="en-IN" dirty="0"/>
              <a:t>Port 443 (HTTPS)</a:t>
            </a:r>
          </a:p>
          <a:p>
            <a:pPr>
              <a:buFont typeface="Arial" panose="020B0604020202020204" pitchFamily="34" charset="0"/>
              <a:buChar char="•"/>
            </a:pPr>
            <a:r>
              <a:rPr lang="en-IN" dirty="0"/>
              <a:t>Port 3306 (MySQL)</a:t>
            </a:r>
          </a:p>
          <a:p>
            <a:r>
              <a:rPr lang="en-GB" dirty="0"/>
              <a:t>Among the most popular ones are:</a:t>
            </a:r>
          </a:p>
          <a:p>
            <a:pPr>
              <a:buFont typeface="Arial" panose="020B0604020202020204" pitchFamily="34" charset="0"/>
              <a:buChar char="•"/>
            </a:pPr>
            <a:r>
              <a:rPr lang="en-GB" dirty="0"/>
              <a:t>Telnet</a:t>
            </a:r>
          </a:p>
          <a:p>
            <a:pPr>
              <a:buFont typeface="Arial" panose="020B0604020202020204" pitchFamily="34" charset="0"/>
              <a:buChar char="•"/>
            </a:pPr>
            <a:r>
              <a:rPr lang="en-GB" dirty="0"/>
              <a:t>Wget</a:t>
            </a:r>
          </a:p>
          <a:p>
            <a:pPr>
              <a:buFont typeface="Arial" panose="020B0604020202020204" pitchFamily="34" charset="0"/>
              <a:buChar char="•"/>
            </a:pPr>
            <a:r>
              <a:rPr lang="en-GB" dirty="0" err="1"/>
              <a:t>cURL</a:t>
            </a:r>
            <a:endParaRPr lang="en-GB" dirty="0"/>
          </a:p>
          <a:p>
            <a:pPr>
              <a:buFont typeface="Arial" panose="020B0604020202020204" pitchFamily="34" charset="0"/>
              <a:buChar char="•"/>
            </a:pPr>
            <a:r>
              <a:rPr lang="en-GB" dirty="0"/>
              <a:t>Nmap</a:t>
            </a:r>
          </a:p>
          <a:p>
            <a:pPr>
              <a:buFont typeface="Arial" panose="020B0604020202020204" pitchFamily="34" charset="0"/>
              <a:buChar char="•"/>
            </a:pPr>
            <a:r>
              <a:rPr lang="en-GB" dirty="0" err="1"/>
              <a:t>NetCat</a:t>
            </a:r>
            <a:endParaRPr lang="en-GB" dirty="0"/>
          </a:p>
          <a:p>
            <a:pPr>
              <a:buFont typeface="Arial" panose="020B0604020202020204" pitchFamily="34" charset="0"/>
              <a:buChar char="•"/>
            </a:pPr>
            <a:endParaRPr lang="en-IN" dirty="0"/>
          </a:p>
          <a:p>
            <a:endParaRPr lang="en-IN" dirty="0"/>
          </a:p>
        </p:txBody>
      </p:sp>
    </p:spTree>
    <p:extLst>
      <p:ext uri="{BB962C8B-B14F-4D97-AF65-F5344CB8AC3E}">
        <p14:creationId xmlns:p14="http://schemas.microsoft.com/office/powerpoint/2010/main" val="22707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GB" dirty="0"/>
              <a:t>using TCP/IP stack fingerprinting. Nmap sends a series of TCP and UDP packets to the remote host and examines practically every bit in the responses. After performing dozens of tests such as TCP ISN sampling, TCP options support and ordering, IP ID sampling, and the initial window size check, Nmap compares the results to its </a:t>
            </a:r>
            <a:r>
              <a:rPr lang="en-GB" dirty="0" err="1"/>
              <a:t>nmap-os-db</a:t>
            </a:r>
            <a:r>
              <a:rPr lang="en-GB" dirty="0"/>
              <a:t> database of more than 2,600 known OS fingerprints and prints out the OS details if there is a match. </a:t>
            </a:r>
            <a:endParaRPr lang="en-IN" dirty="0"/>
          </a:p>
        </p:txBody>
      </p:sp>
    </p:spTree>
    <p:extLst>
      <p:ext uri="{BB962C8B-B14F-4D97-AF65-F5344CB8AC3E}">
        <p14:creationId xmlns:p14="http://schemas.microsoft.com/office/powerpoint/2010/main" val="28103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IN" dirty="0"/>
          </a:p>
        </p:txBody>
      </p:sp>
    </p:spTree>
    <p:extLst>
      <p:ext uri="{BB962C8B-B14F-4D97-AF65-F5344CB8AC3E}">
        <p14:creationId xmlns:p14="http://schemas.microsoft.com/office/powerpoint/2010/main" val="3584923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4630400" cy="8229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622" tIns="65311" rIns="130622" bIns="65311" rtlCol="0" anchor="ctr"/>
          <a:lstStyle/>
          <a:p>
            <a:pPr algn="ctr" eaLnBrk="1" latinLnBrk="0" hangingPunct="1"/>
            <a:endParaRPr kumimoji="0" lang="en-US"/>
          </a:p>
        </p:txBody>
      </p:sp>
      <p:sp useBgFill="1">
        <p:nvSpPr>
          <p:cNvPr id="13" name="Rounded Rectangle 12"/>
          <p:cNvSpPr/>
          <p:nvPr/>
        </p:nvSpPr>
        <p:spPr>
          <a:xfrm>
            <a:off x="104501" y="83707"/>
            <a:ext cx="14421395" cy="803064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9" name="Subtitle 8"/>
          <p:cNvSpPr>
            <a:spLocks noGrp="1"/>
          </p:cNvSpPr>
          <p:nvPr>
            <p:ph type="subTitle" idx="1"/>
          </p:nvPr>
        </p:nvSpPr>
        <p:spPr>
          <a:xfrm>
            <a:off x="2072640" y="3840480"/>
            <a:ext cx="10241280" cy="1920240"/>
          </a:xfrm>
        </p:spPr>
        <p:txBody>
          <a:bodyPr/>
          <a:lstStyle>
            <a:lvl1pPr marL="0" indent="0" algn="ctr">
              <a:buNone/>
              <a:defRPr sz="3700">
                <a:solidFill>
                  <a:schemeClr val="tx2"/>
                </a:solidFill>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lgn="l" eaLnBrk="1" latinLnBrk="0" hangingPunct="1"/>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2000">
                <a:solidFill>
                  <a:srgbClr val="FFFFFF"/>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7" name="Rectangle 6"/>
          <p:cNvSpPr/>
          <p:nvPr/>
        </p:nvSpPr>
        <p:spPr>
          <a:xfrm>
            <a:off x="100691" y="1739164"/>
            <a:ext cx="14434459" cy="183281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10" name="Rectangle 9"/>
          <p:cNvSpPr/>
          <p:nvPr/>
        </p:nvSpPr>
        <p:spPr>
          <a:xfrm>
            <a:off x="100691" y="1676064"/>
            <a:ext cx="14434459" cy="144696"/>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11" name="Rectangle 10"/>
          <p:cNvSpPr/>
          <p:nvPr/>
        </p:nvSpPr>
        <p:spPr>
          <a:xfrm>
            <a:off x="100691" y="3571979"/>
            <a:ext cx="14434459" cy="1326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8" name="Title 7"/>
          <p:cNvSpPr>
            <a:spLocks noGrp="1"/>
          </p:cNvSpPr>
          <p:nvPr>
            <p:ph type="ctrTitle"/>
          </p:nvPr>
        </p:nvSpPr>
        <p:spPr>
          <a:xfrm>
            <a:off x="731520" y="1807117"/>
            <a:ext cx="13167360" cy="1764030"/>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70"/>
            <a:ext cx="3218688" cy="702183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463040" y="329569"/>
            <a:ext cx="8900160" cy="702183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
        <p:nvSpPr>
          <p:cNvPr id="8" name="Content Placeholder 7"/>
          <p:cNvSpPr>
            <a:spLocks noGrp="1"/>
          </p:cNvSpPr>
          <p:nvPr>
            <p:ph sz="quarter" idx="1"/>
          </p:nvPr>
        </p:nvSpPr>
        <p:spPr>
          <a:xfrm>
            <a:off x="1463040" y="1737360"/>
            <a:ext cx="12435840" cy="54864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4630400" cy="8229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622" tIns="65311" rIns="130622" bIns="65311" rtlCol="0" anchor="ctr"/>
          <a:lstStyle/>
          <a:p>
            <a:pPr algn="ctr" eaLnBrk="1" latinLnBrk="0" hangingPunct="1"/>
            <a:endParaRPr kumimoji="0" lang="en-US"/>
          </a:p>
        </p:txBody>
      </p:sp>
      <p:sp useBgFill="1">
        <p:nvSpPr>
          <p:cNvPr id="10" name="Rounded Rectangle 9"/>
          <p:cNvSpPr/>
          <p:nvPr/>
        </p:nvSpPr>
        <p:spPr>
          <a:xfrm>
            <a:off x="104501" y="83707"/>
            <a:ext cx="14421395" cy="803064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2" name="Title 1"/>
          <p:cNvSpPr>
            <a:spLocks noGrp="1"/>
          </p:cNvSpPr>
          <p:nvPr>
            <p:ph type="title"/>
          </p:nvPr>
        </p:nvSpPr>
        <p:spPr>
          <a:xfrm>
            <a:off x="1155701" y="1143001"/>
            <a:ext cx="12435840" cy="1634490"/>
          </a:xfrm>
        </p:spPr>
        <p:txBody>
          <a:bodyPr anchor="b" anchorCtr="0"/>
          <a:lstStyle>
            <a:lvl1pPr algn="l">
              <a:buNone/>
              <a:defRPr sz="5700" b="0" cap="none"/>
            </a:lvl1pPr>
          </a:lstStyle>
          <a:p>
            <a:r>
              <a:rPr kumimoji="0" lang="en-US"/>
              <a:t>Click to edit Master title style</a:t>
            </a:r>
          </a:p>
        </p:txBody>
      </p:sp>
      <p:sp>
        <p:nvSpPr>
          <p:cNvPr id="3" name="Text Placeholder 2"/>
          <p:cNvSpPr>
            <a:spLocks noGrp="1"/>
          </p:cNvSpPr>
          <p:nvPr>
            <p:ph type="body" idx="1"/>
          </p:nvPr>
        </p:nvSpPr>
        <p:spPr>
          <a:xfrm>
            <a:off x="1155701" y="3057526"/>
            <a:ext cx="12435840" cy="1605914"/>
          </a:xfrm>
        </p:spPr>
        <p:txBody>
          <a:bodyPr anchor="t" anchorCtr="0"/>
          <a:lstStyle>
            <a:lvl1pPr marL="0" indent="0">
              <a:buNone/>
              <a:defRPr sz="3400">
                <a:solidFill>
                  <a:schemeClr val="tx1">
                    <a:tint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lgn="l" eaLnBrk="1" latinLnBrk="0" hangingPunct="1"/>
            <a:endParaRPr lang="en-US"/>
          </a:p>
        </p:txBody>
      </p:sp>
      <p:sp>
        <p:nvSpPr>
          <p:cNvPr id="5" name="Footer Placeholder 4"/>
          <p:cNvSpPr>
            <a:spLocks noGrp="1"/>
          </p:cNvSpPr>
          <p:nvPr>
            <p:ph type="ftr" sz="quarter" idx="11"/>
          </p:nvPr>
        </p:nvSpPr>
        <p:spPr>
          <a:xfrm>
            <a:off x="1280160" y="7406640"/>
            <a:ext cx="6400800" cy="548640"/>
          </a:xfrm>
        </p:spPr>
        <p:txBody>
          <a:bodyPr/>
          <a:lstStyle/>
          <a:p>
            <a:endParaRPr kumimoji="0" lang="en-US"/>
          </a:p>
        </p:txBody>
      </p:sp>
      <p:sp>
        <p:nvSpPr>
          <p:cNvPr id="7" name="Rectangle 6"/>
          <p:cNvSpPr/>
          <p:nvPr/>
        </p:nvSpPr>
        <p:spPr>
          <a:xfrm flipV="1">
            <a:off x="111060" y="2852196"/>
            <a:ext cx="14421624" cy="10972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8" name="Rectangle 7"/>
          <p:cNvSpPr/>
          <p:nvPr/>
        </p:nvSpPr>
        <p:spPr>
          <a:xfrm>
            <a:off x="110634" y="2809771"/>
            <a:ext cx="14422050" cy="5486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9" name="Rectangle 8"/>
          <p:cNvSpPr/>
          <p:nvPr/>
        </p:nvSpPr>
        <p:spPr>
          <a:xfrm>
            <a:off x="109290" y="2962656"/>
            <a:ext cx="14423394" cy="5486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6" name="Slide Number Placeholder 5"/>
          <p:cNvSpPr>
            <a:spLocks noGrp="1"/>
          </p:cNvSpPr>
          <p:nvPr>
            <p:ph type="sldNum" sz="quarter" idx="12"/>
          </p:nvPr>
        </p:nvSpPr>
        <p:spPr>
          <a:xfrm>
            <a:off x="234086" y="7450531"/>
            <a:ext cx="731520" cy="548640"/>
          </a:xfrm>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9" name="Content Placeholder 8"/>
          <p:cNvSpPr>
            <a:spLocks noGrp="1"/>
          </p:cNvSpPr>
          <p:nvPr>
            <p:ph sz="quarter" idx="1"/>
          </p:nvPr>
        </p:nvSpPr>
        <p:spPr>
          <a:xfrm>
            <a:off x="1463040" y="1737360"/>
            <a:ext cx="5998464" cy="54864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7894320" y="1737360"/>
            <a:ext cx="5998464" cy="54864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040" y="327660"/>
            <a:ext cx="12435840" cy="13716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463040" y="1737360"/>
            <a:ext cx="5974080" cy="914400"/>
          </a:xfrm>
          <a:noFill/>
          <a:ln w="12700" cap="sq" cmpd="sng" algn="ctr">
            <a:noFill/>
            <a:prstDash val="solid"/>
          </a:ln>
        </p:spPr>
        <p:txBody>
          <a:bodyPr lIns="130622" anchor="b" anchorCtr="0">
            <a:noAutofit/>
          </a:bodyPr>
          <a:lstStyle>
            <a:lvl1pPr marL="0" indent="0">
              <a:buNone/>
              <a:defRPr sz="3400" b="1">
                <a:solidFill>
                  <a:schemeClr val="accent1"/>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7924800" y="1737360"/>
            <a:ext cx="5974080" cy="914400"/>
          </a:xfrm>
          <a:noFill/>
          <a:ln w="12700" cap="sq" cmpd="sng" algn="ctr">
            <a:noFill/>
            <a:prstDash val="solid"/>
          </a:ln>
        </p:spPr>
        <p:txBody>
          <a:bodyPr lIns="130622" anchor="b" anchorCtr="0">
            <a:noAutofit/>
          </a:bodyPr>
          <a:lstStyle>
            <a:lvl1pPr marL="0" indent="0">
              <a:buNone/>
              <a:defRPr sz="3400" b="1">
                <a:solidFill>
                  <a:schemeClr val="accent1"/>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
        <p:nvSpPr>
          <p:cNvPr id="11" name="Content Placeholder 10"/>
          <p:cNvSpPr>
            <a:spLocks noGrp="1"/>
          </p:cNvSpPr>
          <p:nvPr>
            <p:ph sz="half" idx="2"/>
          </p:nvPr>
        </p:nvSpPr>
        <p:spPr>
          <a:xfrm>
            <a:off x="1463040" y="2697480"/>
            <a:ext cx="5974080" cy="466344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7924800" y="2697480"/>
            <a:ext cx="5974080" cy="466344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4630400" cy="82296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useBgFill="1">
        <p:nvSpPr>
          <p:cNvPr id="9" name="Rounded Rectangle 8"/>
          <p:cNvSpPr/>
          <p:nvPr/>
        </p:nvSpPr>
        <p:spPr>
          <a:xfrm>
            <a:off x="102413" y="83706"/>
            <a:ext cx="14421395" cy="803209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2" name="Title 1"/>
          <p:cNvSpPr>
            <a:spLocks noGrp="1"/>
          </p:cNvSpPr>
          <p:nvPr>
            <p:ph type="title"/>
          </p:nvPr>
        </p:nvSpPr>
        <p:spPr>
          <a:xfrm>
            <a:off x="1463040" y="327660"/>
            <a:ext cx="12435840" cy="1371600"/>
          </a:xfrm>
        </p:spPr>
        <p:txBody>
          <a:bodyPr anchor="b" anchorCtr="0"/>
          <a:lstStyle>
            <a:lvl1pPr algn="l">
              <a:buNone/>
              <a:defRPr sz="5700" b="0"/>
            </a:lvl1pPr>
          </a:lstStyle>
          <a:p>
            <a:r>
              <a:rPr kumimoji="0" lang="en-US"/>
              <a:t>Click to edit Master title style</a:t>
            </a:r>
          </a:p>
        </p:txBody>
      </p:sp>
      <p:sp>
        <p:nvSpPr>
          <p:cNvPr id="3" name="Text Placeholder 2"/>
          <p:cNvSpPr>
            <a:spLocks noGrp="1"/>
          </p:cNvSpPr>
          <p:nvPr>
            <p:ph type="body" idx="2"/>
          </p:nvPr>
        </p:nvSpPr>
        <p:spPr>
          <a:xfrm>
            <a:off x="1463040" y="1920240"/>
            <a:ext cx="3048000" cy="5394960"/>
          </a:xfrm>
        </p:spPr>
        <p:txBody>
          <a:bodyPr/>
          <a:lstStyle>
            <a:lvl1pPr marL="0" indent="0">
              <a:buNone/>
              <a:defRPr sz="2600"/>
            </a:lvl1pPr>
            <a:lvl2pPr>
              <a:buNone/>
              <a:defRPr sz="1700"/>
            </a:lvl2pPr>
            <a:lvl3pPr>
              <a:buNone/>
              <a:defRPr sz="1400"/>
            </a:lvl3pPr>
            <a:lvl4pPr>
              <a:buNone/>
              <a:defRPr sz="1300"/>
            </a:lvl4pPr>
            <a:lvl5pPr>
              <a:buNone/>
              <a:defRPr sz="13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l" eaLnBrk="1" latinLnBrk="0" hangingPunct="1"/>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Content Placeholder 10"/>
          <p:cNvSpPr>
            <a:spLocks noGrp="1"/>
          </p:cNvSpPr>
          <p:nvPr>
            <p:ph sz="quarter" idx="1"/>
          </p:nvPr>
        </p:nvSpPr>
        <p:spPr>
          <a:xfrm>
            <a:off x="4754880" y="1920240"/>
            <a:ext cx="9144000" cy="539496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5880660"/>
            <a:ext cx="11704320" cy="626746"/>
          </a:xfrm>
        </p:spPr>
        <p:txBody>
          <a:bodyPr anchor="ctr">
            <a:noAutofit/>
          </a:bodyPr>
          <a:lstStyle>
            <a:lvl1pPr algn="l">
              <a:buNone/>
              <a:defRPr sz="4000" b="0"/>
            </a:lvl1pPr>
          </a:lstStyle>
          <a:p>
            <a:r>
              <a:rPr kumimoji="0" lang="en-US"/>
              <a:t>Click to edit Master title style</a:t>
            </a:r>
          </a:p>
        </p:txBody>
      </p:sp>
      <p:sp>
        <p:nvSpPr>
          <p:cNvPr id="4" name="Text Placeholder 3"/>
          <p:cNvSpPr>
            <a:spLocks noGrp="1"/>
          </p:cNvSpPr>
          <p:nvPr>
            <p:ph type="body" sz="half" idx="2"/>
          </p:nvPr>
        </p:nvSpPr>
        <p:spPr>
          <a:xfrm>
            <a:off x="1463040" y="6534990"/>
            <a:ext cx="11704320" cy="822960"/>
          </a:xfrm>
        </p:spPr>
        <p:txBody>
          <a:bodyPr/>
          <a:lstStyle>
            <a:lvl1pPr marL="0" indent="0">
              <a:buFontTx/>
              <a:buNone/>
              <a:defRPr sz="2300"/>
            </a:lvl1pPr>
            <a:lvl2pPr>
              <a:defRPr sz="1700"/>
            </a:lvl2pPr>
            <a:lvl3pPr>
              <a:defRPr sz="1400"/>
            </a:lvl3pPr>
            <a:lvl4pPr>
              <a:defRPr sz="1300"/>
            </a:lvl4pPr>
            <a:lvl5pPr>
              <a:defRPr sz="13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l" eaLnBrk="1" latinLnBrk="0" hangingPunct="1"/>
            <a:endParaRPr lang="en-US"/>
          </a:p>
        </p:txBody>
      </p:sp>
      <p:sp>
        <p:nvSpPr>
          <p:cNvPr id="6" name="Footer Placeholder 5"/>
          <p:cNvSpPr>
            <a:spLocks noGrp="1"/>
          </p:cNvSpPr>
          <p:nvPr>
            <p:ph type="ftr" sz="quarter" idx="11"/>
          </p:nvPr>
        </p:nvSpPr>
        <p:spPr>
          <a:xfrm>
            <a:off x="1463040" y="7406640"/>
            <a:ext cx="6217920" cy="548640"/>
          </a:xfrm>
        </p:spPr>
        <p:txBody>
          <a:bodyPr/>
          <a:lstStyle/>
          <a:p>
            <a:endParaRPr kumimoji="0" lang="en-US"/>
          </a:p>
        </p:txBody>
      </p:sp>
      <p:sp>
        <p:nvSpPr>
          <p:cNvPr id="7" name="Slide Number Placeholder 6"/>
          <p:cNvSpPr>
            <a:spLocks noGrp="1"/>
          </p:cNvSpPr>
          <p:nvPr>
            <p:ph type="sldNum" sz="quarter" idx="12"/>
          </p:nvPr>
        </p:nvSpPr>
        <p:spPr>
          <a:xfrm>
            <a:off x="234086" y="7450531"/>
            <a:ext cx="731520" cy="548640"/>
          </a:xfrm>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Rectangle 10"/>
          <p:cNvSpPr/>
          <p:nvPr/>
        </p:nvSpPr>
        <p:spPr>
          <a:xfrm flipV="1">
            <a:off x="109291" y="5620266"/>
            <a:ext cx="14410944" cy="10972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12" name="Rectangle 11"/>
          <p:cNvSpPr/>
          <p:nvPr/>
        </p:nvSpPr>
        <p:spPr>
          <a:xfrm>
            <a:off x="109614" y="5580569"/>
            <a:ext cx="14410622" cy="5486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13" name="Rectangle 12"/>
          <p:cNvSpPr/>
          <p:nvPr/>
        </p:nvSpPr>
        <p:spPr>
          <a:xfrm>
            <a:off x="109617" y="5727870"/>
            <a:ext cx="14410619" cy="5856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3" name="Picture Placeholder 2"/>
          <p:cNvSpPr>
            <a:spLocks noGrp="1"/>
          </p:cNvSpPr>
          <p:nvPr>
            <p:ph type="pic" idx="1"/>
          </p:nvPr>
        </p:nvSpPr>
        <p:spPr>
          <a:xfrm>
            <a:off x="109294" y="80011"/>
            <a:ext cx="14402997" cy="5497830"/>
          </a:xfrm>
          <a:prstGeom prst="round2SameRect">
            <a:avLst>
              <a:gd name="adj1" fmla="val 7101"/>
              <a:gd name="adj2" fmla="val 0"/>
            </a:avLst>
          </a:prstGeom>
          <a:solidFill>
            <a:schemeClr val="bg2"/>
          </a:solidFill>
          <a:ln w="6350">
            <a:solidFill>
              <a:schemeClr val="tx1"/>
            </a:solidFill>
          </a:ln>
        </p:spPr>
        <p:txBody>
          <a:bodyPr/>
          <a:lstStyle>
            <a:lvl1pPr marL="0" indent="0">
              <a:buNone/>
              <a:defRPr sz="46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4630400" cy="8229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622" tIns="65311" rIns="130622" bIns="65311" rtlCol="0" anchor="ctr"/>
          <a:lstStyle/>
          <a:p>
            <a:pPr algn="ctr" eaLnBrk="1" latinLnBrk="0" hangingPunct="1"/>
            <a:endParaRPr kumimoji="0" lang="en-US"/>
          </a:p>
        </p:txBody>
      </p:sp>
      <p:sp useBgFill="1">
        <p:nvSpPr>
          <p:cNvPr id="8" name="Rounded Rectangle 7"/>
          <p:cNvSpPr/>
          <p:nvPr/>
        </p:nvSpPr>
        <p:spPr>
          <a:xfrm>
            <a:off x="102413" y="83706"/>
            <a:ext cx="14421395" cy="803209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22" name="Title Placeholder 21"/>
          <p:cNvSpPr>
            <a:spLocks noGrp="1"/>
          </p:cNvSpPr>
          <p:nvPr>
            <p:ph type="title"/>
          </p:nvPr>
        </p:nvSpPr>
        <p:spPr>
          <a:xfrm>
            <a:off x="1463040" y="329566"/>
            <a:ext cx="12435840" cy="1371600"/>
          </a:xfrm>
          <a:prstGeom prst="rect">
            <a:avLst/>
          </a:prstGeom>
        </p:spPr>
        <p:txBody>
          <a:bodyPr lIns="130622" tIns="65311" rIns="130622" bIns="130622" anchor="b" anchorCtr="0">
            <a:normAutofit/>
          </a:bodyPr>
          <a:lstStyle/>
          <a:p>
            <a:r>
              <a:rPr kumimoji="0" lang="en-US"/>
              <a:t>Click to edit Master title style</a:t>
            </a:r>
          </a:p>
        </p:txBody>
      </p:sp>
      <p:sp>
        <p:nvSpPr>
          <p:cNvPr id="13" name="Text Placeholder 12"/>
          <p:cNvSpPr>
            <a:spLocks noGrp="1"/>
          </p:cNvSpPr>
          <p:nvPr>
            <p:ph type="body" idx="1"/>
          </p:nvPr>
        </p:nvSpPr>
        <p:spPr>
          <a:xfrm>
            <a:off x="1463040" y="1737360"/>
            <a:ext cx="12435840" cy="5486400"/>
          </a:xfrm>
          <a:prstGeom prst="rect">
            <a:avLst/>
          </a:prstGeom>
        </p:spPr>
        <p:txBody>
          <a:bodyPr lIns="130622" tIns="65311" rIns="130622" bIns="6531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9875520" y="7429500"/>
            <a:ext cx="3962400" cy="571500"/>
          </a:xfrm>
          <a:prstGeom prst="rect">
            <a:avLst/>
          </a:prstGeom>
        </p:spPr>
        <p:txBody>
          <a:bodyPr lIns="130622" tIns="65311" rIns="130622" bIns="65311" anchor="ctr" anchorCtr="0"/>
          <a:lstStyle>
            <a:lvl1pPr algn="r" eaLnBrk="1" latinLnBrk="0" hangingPunct="1">
              <a:defRPr kumimoji="0" sz="2000">
                <a:solidFill>
                  <a:schemeClr val="tx2"/>
                </a:solidFill>
              </a:defRPr>
            </a:lvl1pPr>
          </a:lstStyle>
          <a:p>
            <a:pPr algn="l" eaLnBrk="1" latinLnBrk="0" hangingPunct="1"/>
            <a:endParaRPr lang="en-US" sz="1900" dirty="0">
              <a:solidFill>
                <a:schemeClr val="bg2">
                  <a:tint val="60000"/>
                  <a:satMod val="155000"/>
                </a:schemeClr>
              </a:solidFill>
            </a:endParaRPr>
          </a:p>
        </p:txBody>
      </p:sp>
      <p:sp>
        <p:nvSpPr>
          <p:cNvPr id="3" name="Footer Placeholder 2"/>
          <p:cNvSpPr>
            <a:spLocks noGrp="1"/>
          </p:cNvSpPr>
          <p:nvPr>
            <p:ph type="ftr" sz="quarter" idx="3"/>
          </p:nvPr>
        </p:nvSpPr>
        <p:spPr>
          <a:xfrm>
            <a:off x="1463040" y="7406640"/>
            <a:ext cx="6339840" cy="548640"/>
          </a:xfrm>
          <a:prstGeom prst="rect">
            <a:avLst/>
          </a:prstGeom>
        </p:spPr>
        <p:txBody>
          <a:bodyPr lIns="130622" tIns="65311" rIns="130622" bIns="65311" anchor="ctr" anchorCtr="0"/>
          <a:lstStyle>
            <a:lvl1pPr eaLnBrk="1" latinLnBrk="0" hangingPunct="1">
              <a:defRPr kumimoji="0" sz="2000">
                <a:solidFill>
                  <a:schemeClr val="tx2"/>
                </a:solidFill>
              </a:defRPr>
            </a:lvl1pPr>
          </a:lstStyle>
          <a:p>
            <a:pPr algn="r" eaLnBrk="1" latinLnBrk="0" hangingPunct="1"/>
            <a:endParaRPr kumimoji="0" lang="en-US" sz="1900" dirty="0">
              <a:solidFill>
                <a:schemeClr val="bg2">
                  <a:tint val="60000"/>
                  <a:satMod val="155000"/>
                </a:schemeClr>
              </a:solidFill>
            </a:endParaRPr>
          </a:p>
        </p:txBody>
      </p:sp>
      <p:sp>
        <p:nvSpPr>
          <p:cNvPr id="23" name="Slide Number Placeholder 22"/>
          <p:cNvSpPr>
            <a:spLocks noGrp="1"/>
          </p:cNvSpPr>
          <p:nvPr>
            <p:ph type="sldNum" sz="quarter" idx="4"/>
          </p:nvPr>
        </p:nvSpPr>
        <p:spPr>
          <a:xfrm>
            <a:off x="234086" y="7452360"/>
            <a:ext cx="731520" cy="548640"/>
          </a:xfrm>
          <a:prstGeom prst="ellipse">
            <a:avLst/>
          </a:prstGeom>
          <a:solidFill>
            <a:schemeClr val="accent1"/>
          </a:solidFill>
        </p:spPr>
        <p:txBody>
          <a:bodyPr wrap="none" lIns="0" tIns="0" rIns="0" bIns="0" anchor="ctr" anchorCtr="1">
            <a:noAutofit/>
          </a:bodyPr>
          <a:lstStyle>
            <a:lvl1pPr algn="ctr" eaLnBrk="1" latinLnBrk="0" hangingPunct="1">
              <a:defRPr kumimoji="0" sz="2000">
                <a:solidFill>
                  <a:srgbClr val="FFFFFF"/>
                </a:solidFill>
                <a:latin typeface="+mj-lt"/>
                <a:ea typeface="+mj-ea"/>
                <a:cs typeface="+mj-cs"/>
              </a:defRPr>
            </a:lvl1pPr>
          </a:lstStyle>
          <a:p>
            <a:pPr algn="r" eaLnBrk="1" latinLnBrk="0" hangingPunct="1"/>
            <a:fld id="{8C592886-E571-45D5-8B56-343DC94F8FA6}" type="slidenum">
              <a:rPr kumimoji="0" lang="en-US" smtClean="0"/>
              <a:pPr algn="r" eaLnBrk="1" latinLnBrk="0" hangingPunct="1"/>
              <a:t>‹#›</a:t>
            </a:fld>
            <a:endParaRPr kumimoji="0" lang="en-US" sz="2300" b="1" dirty="0">
              <a:solidFill>
                <a:schemeClr val="tx2">
                  <a:shade val="90000"/>
                </a:schemeClr>
              </a:solidFill>
              <a:effectLst/>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sldNum="0" hdr="0" ftr="0" dt="0"/>
  <p:txStyles>
    <p:titleStyle>
      <a:lvl1pPr algn="l" rtl="0" eaLnBrk="1" latinLnBrk="0" hangingPunct="1">
        <a:spcBef>
          <a:spcPct val="0"/>
        </a:spcBef>
        <a:buNone/>
        <a:defRPr kumimoji="0" sz="5700" kern="1200">
          <a:solidFill>
            <a:schemeClr val="tx2"/>
          </a:solidFill>
          <a:latin typeface="+mj-lt"/>
          <a:ea typeface="+mj-ea"/>
          <a:cs typeface="+mj-cs"/>
        </a:defRPr>
      </a:lvl1pPr>
    </p:titleStyle>
    <p:bodyStyle>
      <a:lvl1pPr marL="391866" indent="-391866" algn="l" rtl="0" eaLnBrk="1" latinLnBrk="0" hangingPunct="1">
        <a:spcBef>
          <a:spcPts val="829"/>
        </a:spcBef>
        <a:buClr>
          <a:schemeClr val="accent1"/>
        </a:buClr>
        <a:buSzPct val="85000"/>
        <a:buFont typeface="Wingdings 2"/>
        <a:buChar char=""/>
        <a:defRPr kumimoji="0" sz="3700" kern="1200">
          <a:solidFill>
            <a:schemeClr val="tx1"/>
          </a:solidFill>
          <a:latin typeface="+mn-lt"/>
          <a:ea typeface="+mn-ea"/>
          <a:cs typeface="+mn-cs"/>
        </a:defRPr>
      </a:lvl1pPr>
      <a:lvl2pPr marL="783732" indent="-326555" algn="l" rtl="0" eaLnBrk="1" latinLnBrk="0" hangingPunct="1">
        <a:spcBef>
          <a:spcPts val="529"/>
        </a:spcBef>
        <a:buClr>
          <a:schemeClr val="accent2"/>
        </a:buClr>
        <a:buSzPct val="85000"/>
        <a:buFont typeface="Wingdings 2"/>
        <a:buChar char=""/>
        <a:defRPr kumimoji="0" sz="3400" kern="1200">
          <a:solidFill>
            <a:schemeClr val="tx1"/>
          </a:solidFill>
          <a:latin typeface="+mn-lt"/>
          <a:ea typeface="+mn-ea"/>
          <a:cs typeface="+mn-cs"/>
        </a:defRPr>
      </a:lvl2pPr>
      <a:lvl3pPr marL="1175598" indent="-326555" algn="l" rtl="0" eaLnBrk="1" latinLnBrk="0" hangingPunct="1">
        <a:spcBef>
          <a:spcPts val="529"/>
        </a:spcBef>
        <a:buClr>
          <a:schemeClr val="accent1">
            <a:tint val="60000"/>
          </a:schemeClr>
        </a:buClr>
        <a:buSzPct val="85000"/>
        <a:buFont typeface="Wingdings 2"/>
        <a:buChar char=""/>
        <a:defRPr kumimoji="0" sz="2900" kern="1200">
          <a:solidFill>
            <a:schemeClr val="tx1"/>
          </a:solidFill>
          <a:latin typeface="+mn-lt"/>
          <a:ea typeface="+mn-ea"/>
          <a:cs typeface="+mn-cs"/>
        </a:defRPr>
      </a:lvl3pPr>
      <a:lvl4pPr marL="1567464" indent="-326555" algn="l" rtl="0" eaLnBrk="1" latinLnBrk="0" hangingPunct="1">
        <a:spcBef>
          <a:spcPts val="529"/>
        </a:spcBef>
        <a:buClr>
          <a:schemeClr val="accent3"/>
        </a:buClr>
        <a:buSzPct val="80000"/>
        <a:buFont typeface="Wingdings 2"/>
        <a:buChar char=""/>
        <a:defRPr kumimoji="0" sz="2900" kern="1200">
          <a:solidFill>
            <a:schemeClr val="tx1"/>
          </a:solidFill>
          <a:latin typeface="+mn-lt"/>
          <a:ea typeface="+mn-ea"/>
          <a:cs typeface="+mn-cs"/>
        </a:defRPr>
      </a:lvl4pPr>
      <a:lvl5pPr marL="1959331" indent="-326555" algn="l" rtl="0" eaLnBrk="1" latinLnBrk="0" hangingPunct="1">
        <a:spcBef>
          <a:spcPts val="529"/>
        </a:spcBef>
        <a:buClr>
          <a:schemeClr val="accent3"/>
        </a:buClr>
        <a:buFontTx/>
        <a:buChar char="o"/>
        <a:defRPr kumimoji="0" sz="2900" kern="1200">
          <a:solidFill>
            <a:schemeClr val="tx1"/>
          </a:solidFill>
          <a:latin typeface="+mn-lt"/>
          <a:ea typeface="+mn-ea"/>
          <a:cs typeface="+mn-cs"/>
        </a:defRPr>
      </a:lvl5pPr>
      <a:lvl6pPr marL="2351197" indent="-326555" algn="l" rtl="0" eaLnBrk="1" latinLnBrk="0" hangingPunct="1">
        <a:spcBef>
          <a:spcPts val="529"/>
        </a:spcBef>
        <a:buClr>
          <a:schemeClr val="accent3"/>
        </a:buClr>
        <a:buChar char="•"/>
        <a:defRPr kumimoji="0" sz="2600" kern="1200" baseline="0">
          <a:solidFill>
            <a:schemeClr val="tx1"/>
          </a:solidFill>
          <a:latin typeface="+mn-lt"/>
          <a:ea typeface="+mn-ea"/>
          <a:cs typeface="+mn-cs"/>
        </a:defRPr>
      </a:lvl6pPr>
      <a:lvl7pPr marL="2743063" indent="-326555" algn="l" rtl="0" eaLnBrk="1" latinLnBrk="0" hangingPunct="1">
        <a:spcBef>
          <a:spcPts val="529"/>
        </a:spcBef>
        <a:buClr>
          <a:schemeClr val="accent2"/>
        </a:buClr>
        <a:buChar char="•"/>
        <a:defRPr kumimoji="0" sz="2600" kern="1200">
          <a:solidFill>
            <a:schemeClr val="tx1"/>
          </a:solidFill>
          <a:latin typeface="+mn-lt"/>
          <a:ea typeface="+mn-ea"/>
          <a:cs typeface="+mn-cs"/>
        </a:defRPr>
      </a:lvl7pPr>
      <a:lvl8pPr marL="3134929" indent="-326555" algn="l" rtl="0" eaLnBrk="1" latinLnBrk="0" hangingPunct="1">
        <a:spcBef>
          <a:spcPts val="529"/>
        </a:spcBef>
        <a:buClr>
          <a:schemeClr val="accent1">
            <a:tint val="60000"/>
          </a:schemeClr>
        </a:buClr>
        <a:buChar char="•"/>
        <a:defRPr kumimoji="0" sz="2600" kern="1200">
          <a:solidFill>
            <a:schemeClr val="tx1"/>
          </a:solidFill>
          <a:latin typeface="+mn-lt"/>
          <a:ea typeface="+mn-ea"/>
          <a:cs typeface="+mn-cs"/>
        </a:defRPr>
      </a:lvl8pPr>
      <a:lvl9pPr marL="3526795" indent="-326555" algn="l" rtl="0" eaLnBrk="1" latinLnBrk="0" hangingPunct="1">
        <a:spcBef>
          <a:spcPts val="529"/>
        </a:spcBef>
        <a:buClr>
          <a:schemeClr val="accent2">
            <a:tint val="60000"/>
          </a:schemeClr>
        </a:buClr>
        <a:buChar char="•"/>
        <a:defRPr kumimoji="0" sz="2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5" name="Text 1"/>
          <p:cNvSpPr/>
          <p:nvPr/>
        </p:nvSpPr>
        <p:spPr>
          <a:xfrm>
            <a:off x="152035" y="2292668"/>
            <a:ext cx="7477602" cy="1920359"/>
          </a:xfrm>
          <a:prstGeom prst="rect">
            <a:avLst/>
          </a:prstGeom>
          <a:noFill/>
          <a:ln/>
        </p:spPr>
        <p:txBody>
          <a:bodyPr wrap="square" lIns="91427" tIns="45713" rIns="91427" bIns="45713" rtlCol="0" anchor="t"/>
          <a:lstStyle/>
          <a:p>
            <a:pPr algn="ctr">
              <a:lnSpc>
                <a:spcPts val="5145"/>
              </a:lnSpc>
            </a:pPr>
            <a:r>
              <a:rPr lang="en-US" sz="4100" b="1" kern="0" spc="-81" dirty="0">
                <a:solidFill>
                  <a:srgbClr val="000000"/>
                </a:solidFill>
                <a:latin typeface="Times New Roman" pitchFamily="18" charset="0"/>
                <a:ea typeface="adonis-web" pitchFamily="34" charset="-122"/>
                <a:cs typeface="Times New Roman" pitchFamily="18" charset="0"/>
              </a:rPr>
              <a:t>    Vulnerability Assessment: Safeguarding Telcom Infrastructure</a:t>
            </a:r>
            <a:endParaRPr lang="en-US" sz="4100" dirty="0">
              <a:latin typeface="Times New Roman" pitchFamily="18" charset="0"/>
              <a:cs typeface="Times New Roman" pitchFamily="18" charset="0"/>
            </a:endParaRPr>
          </a:p>
        </p:txBody>
      </p:sp>
      <p:sp>
        <p:nvSpPr>
          <p:cNvPr id="6" name="Text 2"/>
          <p:cNvSpPr/>
          <p:nvPr/>
        </p:nvSpPr>
        <p:spPr>
          <a:xfrm>
            <a:off x="1244683" y="4731960"/>
            <a:ext cx="5761908" cy="1920359"/>
          </a:xfrm>
          <a:prstGeom prst="rect">
            <a:avLst/>
          </a:prstGeom>
          <a:noFill/>
          <a:ln/>
        </p:spPr>
        <p:txBody>
          <a:bodyPr wrap="square" lIns="91427" tIns="45713" rIns="91427" bIns="45713" rtlCol="0" anchor="t"/>
          <a:lstStyle/>
          <a:p>
            <a:pPr algn="ctr">
              <a:lnSpc>
                <a:spcPts val="2624"/>
              </a:lnSpc>
            </a:pPr>
            <a:r>
              <a:rPr lang="en-US" sz="2800" dirty="0">
                <a:solidFill>
                  <a:srgbClr val="002060"/>
                </a:solidFill>
              </a:rPr>
              <a:t>By </a:t>
            </a:r>
            <a:br>
              <a:rPr lang="en-US" sz="2800" dirty="0">
                <a:solidFill>
                  <a:srgbClr val="002060"/>
                </a:solidFill>
              </a:rPr>
            </a:br>
            <a:br>
              <a:rPr lang="en-US" sz="2800" dirty="0">
                <a:solidFill>
                  <a:srgbClr val="002060"/>
                </a:solidFill>
              </a:rPr>
            </a:br>
            <a:r>
              <a:rPr lang="en-US" sz="2800" b="1" dirty="0">
                <a:solidFill>
                  <a:srgbClr val="002060"/>
                </a:solidFill>
              </a:rPr>
              <a:t>MANAS KUMAR PANDA</a:t>
            </a:r>
            <a:br>
              <a:rPr lang="en-US" sz="2800" b="1" dirty="0">
                <a:solidFill>
                  <a:srgbClr val="002060"/>
                </a:solidFill>
              </a:rPr>
            </a:br>
            <a:r>
              <a:rPr lang="en-US" sz="2800" b="1" dirty="0">
                <a:solidFill>
                  <a:srgbClr val="002060"/>
                </a:solidFill>
              </a:rPr>
              <a:t>ADG(SAS-IV)</a:t>
            </a:r>
          </a:p>
        </p:txBody>
      </p:sp>
      <p:sp>
        <p:nvSpPr>
          <p:cNvPr id="7" name="Shape 3"/>
          <p:cNvSpPr/>
          <p:nvPr/>
        </p:nvSpPr>
        <p:spPr>
          <a:xfrm>
            <a:off x="833200" y="6041827"/>
            <a:ext cx="355402" cy="355402"/>
          </a:xfrm>
          <a:prstGeom prst="roundRect">
            <a:avLst>
              <a:gd name="adj" fmla="val 25726039"/>
            </a:avLst>
          </a:prstGeom>
          <a:noFill/>
          <a:ln w="7620">
            <a:solidFill>
              <a:srgbClr val="FFFFFF"/>
            </a:solidFill>
            <a:prstDash val="solid"/>
          </a:ln>
        </p:spPr>
      </p:sp>
      <p:pic>
        <p:nvPicPr>
          <p:cNvPr id="8" name="Picture 7" descr="Vulnerability-Assessment..jpg"/>
          <p:cNvPicPr>
            <a:picLocks noChangeAspect="1"/>
          </p:cNvPicPr>
          <p:nvPr/>
        </p:nvPicPr>
        <p:blipFill>
          <a:blip r:embed="rId4"/>
          <a:stretch>
            <a:fillRect/>
          </a:stretch>
        </p:blipFill>
        <p:spPr>
          <a:xfrm>
            <a:off x="7623810" y="0"/>
            <a:ext cx="7006590" cy="8229599"/>
          </a:xfrm>
          <a:prstGeom prst="rect">
            <a:avLst/>
          </a:prstGeom>
        </p:spPr>
      </p:pic>
      <p:sp>
        <p:nvSpPr>
          <p:cNvPr id="4" name="TextBox 3">
            <a:extLst>
              <a:ext uri="{FF2B5EF4-FFF2-40B4-BE49-F238E27FC236}">
                <a16:creationId xmlns:a16="http://schemas.microsoft.com/office/drawing/2014/main" id="{329254FC-D3FA-1A31-CB4B-F020537108E8}"/>
              </a:ext>
            </a:extLst>
          </p:cNvPr>
          <p:cNvSpPr txBox="1"/>
          <p:nvPr/>
        </p:nvSpPr>
        <p:spPr>
          <a:xfrm>
            <a:off x="315050" y="632398"/>
            <a:ext cx="7151573" cy="954107"/>
          </a:xfrm>
          <a:prstGeom prst="rect">
            <a:avLst/>
          </a:prstGeom>
          <a:noFill/>
        </p:spPr>
        <p:txBody>
          <a:bodyPr wrap="none" rtlCol="0">
            <a:spAutoFit/>
          </a:bodyPr>
          <a:lstStyle/>
          <a:p>
            <a:r>
              <a:rPr lang="en-GB" sz="2800" b="1" dirty="0">
                <a:solidFill>
                  <a:srgbClr val="002060"/>
                </a:solidFill>
              </a:rPr>
              <a:t>ESSENTIAL OF  TELECOM SECURITY TESTING</a:t>
            </a:r>
          </a:p>
          <a:p>
            <a:pPr algn="ctr"/>
            <a:r>
              <a:rPr lang="en-GB" sz="2800" b="1" dirty="0">
                <a:solidFill>
                  <a:srgbClr val="002060"/>
                </a:solidFill>
              </a:rPr>
              <a:t>19</a:t>
            </a:r>
            <a:r>
              <a:rPr lang="en-GB" sz="2800" b="1" baseline="30000" dirty="0">
                <a:solidFill>
                  <a:srgbClr val="002060"/>
                </a:solidFill>
              </a:rPr>
              <a:t>th</a:t>
            </a:r>
            <a:r>
              <a:rPr lang="en-GB" sz="2800" b="1" dirty="0">
                <a:solidFill>
                  <a:srgbClr val="002060"/>
                </a:solidFill>
              </a:rPr>
              <a:t> June 2024</a:t>
            </a:r>
            <a:endParaRPr lang="en-IN" sz="28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6514" y="357387"/>
            <a:ext cx="8916352" cy="830997"/>
          </a:xfrm>
          <a:prstGeom prst="rect">
            <a:avLst/>
          </a:prstGeom>
          <a:noFill/>
        </p:spPr>
        <p:txBody>
          <a:bodyPr wrap="none" rtlCol="0">
            <a:spAutoFit/>
          </a:bodyPr>
          <a:lstStyle/>
          <a:p>
            <a:r>
              <a:rPr lang="en-IN" sz="4800" dirty="0"/>
              <a:t>Vulnerability Assessment : Scan Process</a:t>
            </a:r>
            <a:endParaRPr lang="en-US" sz="4800" dirty="0"/>
          </a:p>
        </p:txBody>
      </p:sp>
      <p:sp>
        <p:nvSpPr>
          <p:cNvPr id="3" name="TextBox 2"/>
          <p:cNvSpPr txBox="1"/>
          <p:nvPr/>
        </p:nvSpPr>
        <p:spPr>
          <a:xfrm>
            <a:off x="12356785" y="1636535"/>
            <a:ext cx="1515290" cy="461665"/>
          </a:xfrm>
          <a:prstGeom prst="rect">
            <a:avLst/>
          </a:prstGeom>
          <a:solidFill>
            <a:schemeClr val="accent1">
              <a:lumMod val="20000"/>
              <a:lumOff val="80000"/>
            </a:schemeClr>
          </a:solidFill>
        </p:spPr>
        <p:txBody>
          <a:bodyPr wrap="square" rtlCol="0">
            <a:spAutoFit/>
          </a:bodyPr>
          <a:lstStyle/>
          <a:p>
            <a:r>
              <a:rPr lang="en-IN" sz="2400" dirty="0"/>
              <a:t>Discovery</a:t>
            </a:r>
            <a:endParaRPr lang="en-US" sz="2400" dirty="0"/>
          </a:p>
        </p:txBody>
      </p:sp>
      <p:sp>
        <p:nvSpPr>
          <p:cNvPr id="6" name="TextBox 5"/>
          <p:cNvSpPr txBox="1"/>
          <p:nvPr/>
        </p:nvSpPr>
        <p:spPr>
          <a:xfrm>
            <a:off x="12356785" y="2292029"/>
            <a:ext cx="1515290" cy="461665"/>
          </a:xfrm>
          <a:prstGeom prst="rect">
            <a:avLst/>
          </a:prstGeom>
          <a:solidFill>
            <a:schemeClr val="accent1">
              <a:lumMod val="20000"/>
              <a:lumOff val="80000"/>
            </a:schemeClr>
          </a:solidFill>
        </p:spPr>
        <p:txBody>
          <a:bodyPr wrap="square" rtlCol="0">
            <a:spAutoFit/>
          </a:bodyPr>
          <a:lstStyle/>
          <a:p>
            <a:r>
              <a:rPr lang="en-IN" sz="2400" dirty="0"/>
              <a:t>Port Scan</a:t>
            </a:r>
            <a:endParaRPr lang="en-US" sz="2400" dirty="0"/>
          </a:p>
        </p:txBody>
      </p:sp>
      <p:sp>
        <p:nvSpPr>
          <p:cNvPr id="12" name="TextBox 11"/>
          <p:cNvSpPr txBox="1"/>
          <p:nvPr/>
        </p:nvSpPr>
        <p:spPr>
          <a:xfrm>
            <a:off x="12340524" y="2838138"/>
            <a:ext cx="1531551" cy="707886"/>
          </a:xfrm>
          <a:prstGeom prst="rect">
            <a:avLst/>
          </a:prstGeom>
          <a:solidFill>
            <a:schemeClr val="accent1">
              <a:lumMod val="20000"/>
              <a:lumOff val="80000"/>
            </a:schemeClr>
          </a:solidFill>
        </p:spPr>
        <p:txBody>
          <a:bodyPr wrap="square" rtlCol="0">
            <a:spAutoFit/>
          </a:bodyPr>
          <a:lstStyle/>
          <a:p>
            <a:r>
              <a:rPr lang="en-IN" sz="2000" dirty="0"/>
              <a:t>Service Fingerprinting</a:t>
            </a:r>
            <a:endParaRPr lang="en-US" sz="2000" dirty="0"/>
          </a:p>
        </p:txBody>
      </p:sp>
      <p:sp>
        <p:nvSpPr>
          <p:cNvPr id="17" name="TextBox 16"/>
          <p:cNvSpPr txBox="1"/>
          <p:nvPr/>
        </p:nvSpPr>
        <p:spPr>
          <a:xfrm>
            <a:off x="12356784" y="3762774"/>
            <a:ext cx="1515291" cy="707886"/>
          </a:xfrm>
          <a:prstGeom prst="rect">
            <a:avLst/>
          </a:prstGeom>
          <a:solidFill>
            <a:schemeClr val="accent1">
              <a:lumMod val="20000"/>
              <a:lumOff val="80000"/>
            </a:schemeClr>
          </a:solidFill>
        </p:spPr>
        <p:txBody>
          <a:bodyPr wrap="square" rtlCol="0">
            <a:spAutoFit/>
          </a:bodyPr>
          <a:lstStyle/>
          <a:p>
            <a:r>
              <a:rPr lang="en-IN" sz="2000" dirty="0"/>
              <a:t>OS Fingerprinting</a:t>
            </a:r>
            <a:endParaRPr lang="en-US" sz="2000" dirty="0"/>
          </a:p>
        </p:txBody>
      </p:sp>
      <p:sp>
        <p:nvSpPr>
          <p:cNvPr id="25" name="TextBox 24"/>
          <p:cNvSpPr txBox="1"/>
          <p:nvPr/>
        </p:nvSpPr>
        <p:spPr>
          <a:xfrm>
            <a:off x="12340524" y="4778829"/>
            <a:ext cx="1531551" cy="969496"/>
          </a:xfrm>
          <a:prstGeom prst="rect">
            <a:avLst/>
          </a:prstGeom>
          <a:solidFill>
            <a:schemeClr val="accent1">
              <a:lumMod val="20000"/>
              <a:lumOff val="80000"/>
            </a:schemeClr>
          </a:solidFill>
        </p:spPr>
        <p:txBody>
          <a:bodyPr wrap="square" rtlCol="0">
            <a:spAutoFit/>
          </a:bodyPr>
          <a:lstStyle/>
          <a:p>
            <a:r>
              <a:rPr lang="en-IN" dirty="0"/>
              <a:t>Unconfirmed vulnerability Checks</a:t>
            </a:r>
            <a:endParaRPr lang="en-US" dirty="0"/>
          </a:p>
        </p:txBody>
      </p:sp>
      <p:sp>
        <p:nvSpPr>
          <p:cNvPr id="29" name="TextBox 28"/>
          <p:cNvSpPr txBox="1"/>
          <p:nvPr/>
        </p:nvSpPr>
        <p:spPr>
          <a:xfrm>
            <a:off x="12356784" y="6022054"/>
            <a:ext cx="1515291" cy="969496"/>
          </a:xfrm>
          <a:prstGeom prst="rect">
            <a:avLst/>
          </a:prstGeom>
          <a:solidFill>
            <a:schemeClr val="accent1">
              <a:lumMod val="20000"/>
              <a:lumOff val="80000"/>
            </a:schemeClr>
          </a:solidFill>
        </p:spPr>
        <p:txBody>
          <a:bodyPr wrap="square" rtlCol="0">
            <a:spAutoFit/>
          </a:bodyPr>
          <a:lstStyle/>
          <a:p>
            <a:r>
              <a:rPr lang="en-IN" dirty="0"/>
              <a:t>Confirmed vulnerability Checks</a:t>
            </a:r>
            <a:endParaRPr lang="en-US" dirty="0"/>
          </a:p>
        </p:txBody>
      </p:sp>
      <p:sp>
        <p:nvSpPr>
          <p:cNvPr id="32" name="TextBox 31"/>
          <p:cNvSpPr txBox="1"/>
          <p:nvPr/>
        </p:nvSpPr>
        <p:spPr>
          <a:xfrm>
            <a:off x="12340524" y="7159078"/>
            <a:ext cx="1531551" cy="830997"/>
          </a:xfrm>
          <a:prstGeom prst="rect">
            <a:avLst/>
          </a:prstGeom>
          <a:solidFill>
            <a:schemeClr val="accent1">
              <a:lumMod val="20000"/>
              <a:lumOff val="80000"/>
            </a:schemeClr>
          </a:solidFill>
        </p:spPr>
        <p:txBody>
          <a:bodyPr wrap="square" rtlCol="0">
            <a:spAutoFit/>
          </a:bodyPr>
          <a:lstStyle/>
          <a:p>
            <a:r>
              <a:rPr lang="en-IN" sz="2400" dirty="0"/>
              <a:t>Policy Checks</a:t>
            </a:r>
            <a:endParaRPr lang="en-US" sz="2400" dirty="0"/>
          </a:p>
        </p:txBody>
      </p:sp>
      <p:sp>
        <p:nvSpPr>
          <p:cNvPr id="33" name="TextBox 32"/>
          <p:cNvSpPr txBox="1"/>
          <p:nvPr/>
        </p:nvSpPr>
        <p:spPr>
          <a:xfrm>
            <a:off x="816429" y="1444174"/>
            <a:ext cx="2234971" cy="830997"/>
          </a:xfrm>
          <a:prstGeom prst="rect">
            <a:avLst/>
          </a:prstGeom>
          <a:noFill/>
        </p:spPr>
        <p:txBody>
          <a:bodyPr wrap="none" rtlCol="0">
            <a:spAutoFit/>
          </a:bodyPr>
          <a:lstStyle/>
          <a:p>
            <a:endParaRPr lang="en-IN" sz="2400" b="1" dirty="0"/>
          </a:p>
          <a:p>
            <a:r>
              <a:rPr lang="en-IN" sz="2400" b="1" dirty="0"/>
              <a:t>1. DISCOVERY:  </a:t>
            </a:r>
            <a:endParaRPr lang="en-US" sz="2400" b="1" dirty="0"/>
          </a:p>
        </p:txBody>
      </p:sp>
      <p:sp>
        <p:nvSpPr>
          <p:cNvPr id="34" name="Rectangle 33"/>
          <p:cNvSpPr/>
          <p:nvPr/>
        </p:nvSpPr>
        <p:spPr>
          <a:xfrm>
            <a:off x="816428" y="2069085"/>
            <a:ext cx="9916885" cy="400110"/>
          </a:xfrm>
          <a:prstGeom prst="rect">
            <a:avLst/>
          </a:prstGeom>
        </p:spPr>
        <p:txBody>
          <a:bodyPr wrap="square">
            <a:spAutoFit/>
          </a:bodyPr>
          <a:lstStyle/>
          <a:p>
            <a:pPr marL="457200" indent="-457200" algn="just"/>
            <a:endParaRPr lang="en-US" sz="2000" dirty="0"/>
          </a:p>
        </p:txBody>
      </p:sp>
      <p:sp>
        <p:nvSpPr>
          <p:cNvPr id="47" name="Shape 2"/>
          <p:cNvSpPr/>
          <p:nvPr/>
        </p:nvSpPr>
        <p:spPr>
          <a:xfrm>
            <a:off x="11572866" y="1636535"/>
            <a:ext cx="499942" cy="432550"/>
          </a:xfrm>
          <a:prstGeom prst="roundRect">
            <a:avLst>
              <a:gd name="adj" fmla="val 20000"/>
            </a:avLst>
          </a:prstGeom>
          <a:solidFill>
            <a:srgbClr val="FFFF00"/>
          </a:solidFill>
          <a:ln w="7620">
            <a:solidFill>
              <a:srgbClr val="D6BADD"/>
            </a:solidFill>
            <a:prstDash val="solid"/>
          </a:ln>
        </p:spPr>
        <p:txBody>
          <a:bodyPr/>
          <a:lstStyle/>
          <a:p>
            <a:r>
              <a:rPr lang="en-IN" dirty="0"/>
              <a:t> 1</a:t>
            </a:r>
            <a:endParaRPr lang="en-US" dirty="0"/>
          </a:p>
        </p:txBody>
      </p:sp>
      <p:sp>
        <p:nvSpPr>
          <p:cNvPr id="48" name="Shape 2"/>
          <p:cNvSpPr/>
          <p:nvPr/>
        </p:nvSpPr>
        <p:spPr>
          <a:xfrm>
            <a:off x="11572866" y="2292029"/>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2</a:t>
            </a:r>
            <a:endParaRPr lang="en-US" dirty="0"/>
          </a:p>
        </p:txBody>
      </p:sp>
      <p:sp>
        <p:nvSpPr>
          <p:cNvPr id="49" name="Shape 2"/>
          <p:cNvSpPr/>
          <p:nvPr/>
        </p:nvSpPr>
        <p:spPr>
          <a:xfrm>
            <a:off x="11572866" y="2984526"/>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3</a:t>
            </a:r>
            <a:endParaRPr lang="en-US" dirty="0"/>
          </a:p>
        </p:txBody>
      </p:sp>
      <p:sp>
        <p:nvSpPr>
          <p:cNvPr id="50" name="Shape 2"/>
          <p:cNvSpPr/>
          <p:nvPr/>
        </p:nvSpPr>
        <p:spPr>
          <a:xfrm>
            <a:off x="11572866" y="3970717"/>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4</a:t>
            </a:r>
            <a:endParaRPr lang="en-US" dirty="0"/>
          </a:p>
        </p:txBody>
      </p:sp>
      <p:sp>
        <p:nvSpPr>
          <p:cNvPr id="51" name="Shape 2"/>
          <p:cNvSpPr/>
          <p:nvPr/>
        </p:nvSpPr>
        <p:spPr>
          <a:xfrm>
            <a:off x="11572866" y="5028800"/>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5</a:t>
            </a:r>
            <a:endParaRPr lang="en-US" dirty="0"/>
          </a:p>
        </p:txBody>
      </p:sp>
      <p:sp>
        <p:nvSpPr>
          <p:cNvPr id="52" name="Shape 2"/>
          <p:cNvSpPr/>
          <p:nvPr/>
        </p:nvSpPr>
        <p:spPr>
          <a:xfrm>
            <a:off x="11572866" y="6241635"/>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6</a:t>
            </a:r>
            <a:endParaRPr lang="en-US" dirty="0"/>
          </a:p>
        </p:txBody>
      </p:sp>
      <p:sp>
        <p:nvSpPr>
          <p:cNvPr id="53" name="Shape 2"/>
          <p:cNvSpPr/>
          <p:nvPr/>
        </p:nvSpPr>
        <p:spPr>
          <a:xfrm>
            <a:off x="11572866" y="7293827"/>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7</a:t>
            </a:r>
            <a:endParaRPr lang="en-US" dirty="0"/>
          </a:p>
        </p:txBody>
      </p:sp>
      <p:sp>
        <p:nvSpPr>
          <p:cNvPr id="19" name="Right Arrow 18"/>
          <p:cNvSpPr/>
          <p:nvPr/>
        </p:nvSpPr>
        <p:spPr>
          <a:xfrm>
            <a:off x="1602486" y="1534668"/>
            <a:ext cx="8109857" cy="33148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0" name="Rounded Rectangle 19"/>
          <p:cNvSpPr/>
          <p:nvPr/>
        </p:nvSpPr>
        <p:spPr>
          <a:xfrm>
            <a:off x="3077028" y="2992532"/>
            <a:ext cx="4238172" cy="561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rPr>
              <a:t>DISCOVERY </a:t>
            </a:r>
            <a:endParaRPr lang="en-US" dirty="0">
              <a:solidFill>
                <a:schemeClr val="bg1"/>
              </a:solidFill>
            </a:endParaRPr>
          </a:p>
        </p:txBody>
      </p:sp>
      <p:sp>
        <p:nvSpPr>
          <p:cNvPr id="21" name="TextBox 20"/>
          <p:cNvSpPr txBox="1"/>
          <p:nvPr/>
        </p:nvSpPr>
        <p:spPr>
          <a:xfrm>
            <a:off x="992410" y="4756561"/>
            <a:ext cx="8577945" cy="2677656"/>
          </a:xfrm>
          <a:prstGeom prst="rect">
            <a:avLst/>
          </a:prstGeom>
          <a:noFill/>
        </p:spPr>
        <p:txBody>
          <a:bodyPr wrap="square" rtlCol="0">
            <a:spAutoFit/>
          </a:bodyPr>
          <a:lstStyle/>
          <a:p>
            <a:r>
              <a:rPr lang="en-IN" sz="2400" dirty="0"/>
              <a:t>Asset Discovery involves determining if scan targets are alive or not.</a:t>
            </a:r>
          </a:p>
          <a:p>
            <a:pPr lvl="1"/>
            <a:endParaRPr lang="en-IN" sz="2400" dirty="0"/>
          </a:p>
          <a:p>
            <a:pPr marL="800031" lvl="1" indent="-342900">
              <a:buFont typeface="Wingdings" panose="05000000000000000000" pitchFamily="2" charset="2"/>
              <a:buChar char="Ø"/>
            </a:pPr>
            <a:r>
              <a:rPr lang="en-IN" sz="2400" dirty="0"/>
              <a:t>Using ICMP Ping </a:t>
            </a:r>
          </a:p>
          <a:p>
            <a:pPr marL="800031" lvl="1" indent="-342900">
              <a:buFont typeface="Wingdings" panose="05000000000000000000" pitchFamily="2" charset="2"/>
              <a:buChar char="Ø"/>
            </a:pPr>
            <a:endParaRPr lang="en-IN" sz="2400" dirty="0"/>
          </a:p>
          <a:p>
            <a:pPr marL="800031" lvl="1" indent="-342900">
              <a:buFont typeface="Wingdings" panose="05000000000000000000" pitchFamily="2" charset="2"/>
              <a:buChar char="Ø"/>
            </a:pPr>
            <a:r>
              <a:rPr lang="en-IN" sz="2400" dirty="0"/>
              <a:t>ARP Ping </a:t>
            </a:r>
          </a:p>
          <a:p>
            <a:pPr marL="800031" lvl="1" indent="-342900">
              <a:buFont typeface="Wingdings" panose="05000000000000000000" pitchFamily="2" charset="2"/>
              <a:buChar char="Ø"/>
            </a:pPr>
            <a:endParaRPr lang="en-IN" sz="2400" dirty="0"/>
          </a:p>
          <a:p>
            <a:pPr marL="800031" lvl="1" indent="-342900">
              <a:buFont typeface="Wingdings" panose="05000000000000000000" pitchFamily="2" charset="2"/>
              <a:buChar char="Ø"/>
            </a:pPr>
            <a:r>
              <a:rPr lang="en-IN" sz="2400" dirty="0"/>
              <a:t>TCP and/or UDP Ping</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429" y="990600"/>
            <a:ext cx="2190984" cy="2215991"/>
          </a:xfrm>
          <a:prstGeom prst="rect">
            <a:avLst/>
          </a:prstGeom>
          <a:noFill/>
        </p:spPr>
        <p:txBody>
          <a:bodyPr wrap="none" rtlCol="0">
            <a:spAutoFit/>
          </a:bodyPr>
          <a:lstStyle/>
          <a:p>
            <a:r>
              <a:rPr lang="en-IN" sz="2400" b="1" dirty="0"/>
              <a:t>2. PORT SCAN</a:t>
            </a:r>
            <a:r>
              <a:rPr lang="en-IN" dirty="0"/>
              <a:t>:  </a:t>
            </a:r>
          </a:p>
          <a:p>
            <a:endParaRPr lang="en-IN" dirty="0"/>
          </a:p>
          <a:p>
            <a:endParaRPr lang="en-IN" dirty="0"/>
          </a:p>
          <a:p>
            <a:endParaRPr lang="en-IN" dirty="0"/>
          </a:p>
          <a:p>
            <a:endParaRPr lang="en-IN" dirty="0"/>
          </a:p>
          <a:p>
            <a:endParaRPr lang="en-IN" dirty="0"/>
          </a:p>
          <a:p>
            <a:endParaRPr lang="en-US" dirty="0"/>
          </a:p>
        </p:txBody>
      </p:sp>
      <p:sp>
        <p:nvSpPr>
          <p:cNvPr id="4" name="Right Arrow 3"/>
          <p:cNvSpPr/>
          <p:nvPr/>
        </p:nvSpPr>
        <p:spPr>
          <a:xfrm>
            <a:off x="1390080" y="1156600"/>
            <a:ext cx="7670124" cy="287829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Rounded Rectangle 4"/>
          <p:cNvSpPr/>
          <p:nvPr/>
        </p:nvSpPr>
        <p:spPr>
          <a:xfrm>
            <a:off x="2793397" y="2292029"/>
            <a:ext cx="4521803" cy="677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rPr>
              <a:t>PORT SCAN </a:t>
            </a:r>
            <a:endParaRPr lang="en-US" dirty="0">
              <a:solidFill>
                <a:schemeClr val="bg1"/>
              </a:solidFill>
            </a:endParaRPr>
          </a:p>
        </p:txBody>
      </p:sp>
      <p:sp>
        <p:nvSpPr>
          <p:cNvPr id="6" name="TextBox 5"/>
          <p:cNvSpPr txBox="1"/>
          <p:nvPr/>
        </p:nvSpPr>
        <p:spPr>
          <a:xfrm>
            <a:off x="816429" y="4034895"/>
            <a:ext cx="10219871" cy="5139869"/>
          </a:xfrm>
          <a:prstGeom prst="rect">
            <a:avLst/>
          </a:prstGeom>
          <a:noFill/>
        </p:spPr>
        <p:txBody>
          <a:bodyPr wrap="square" rtlCol="0">
            <a:spAutoFit/>
          </a:bodyPr>
          <a:lstStyle/>
          <a:p>
            <a:r>
              <a:rPr lang="en-IN" sz="2400" dirty="0"/>
              <a:t>To identify the  open ports-Use Nmap helper libraries or inbuilt scanner</a:t>
            </a:r>
          </a:p>
          <a:p>
            <a:endParaRPr lang="en-IN" sz="2400" dirty="0"/>
          </a:p>
          <a:p>
            <a:r>
              <a:rPr lang="en-IN" sz="2000" b="1" dirty="0"/>
              <a:t>Network Port Scanners</a:t>
            </a:r>
            <a:r>
              <a:rPr lang="en-IN" sz="2400" dirty="0"/>
              <a:t>: TCP Scan , SYN Scan &amp; UDP Scan (limited ports or all 1-65535)</a:t>
            </a:r>
          </a:p>
          <a:p>
            <a:endParaRPr lang="en-IN" sz="2000" b="1" dirty="0"/>
          </a:p>
          <a:p>
            <a:r>
              <a:rPr lang="en-IN" sz="2000" b="1" dirty="0"/>
              <a:t>Local Port Enumerators: </a:t>
            </a:r>
          </a:p>
          <a:p>
            <a:r>
              <a:rPr lang="en-GB" sz="2400" dirty="0"/>
              <a:t>SSH(Netstat):   The scanner uses netstat to check for open ports from the local machine. It relies on the netstat command being available via an SSH connection to the target. This scan is intended for Linux-based systems and requires authentication credentials.</a:t>
            </a:r>
          </a:p>
          <a:p>
            <a:endParaRPr lang="en-GB" sz="2400" dirty="0"/>
          </a:p>
          <a:p>
            <a:r>
              <a:rPr lang="en-IN" sz="2400" dirty="0"/>
              <a:t>WMI (Netstat)</a:t>
            </a:r>
            <a:r>
              <a:rPr lang="en-GB" sz="2400" dirty="0"/>
              <a:t>: The scanner uses netstat to determine open ports while performing a WMI-based scan. For Windows based Machine.</a:t>
            </a:r>
          </a:p>
          <a:p>
            <a:endParaRPr lang="en-GB" sz="2400" dirty="0"/>
          </a:p>
          <a:p>
            <a:r>
              <a:rPr lang="en-GB" sz="2400" dirty="0"/>
              <a:t>SNMP: For Cisco Routers</a:t>
            </a:r>
            <a:endParaRPr lang="en-IN" sz="2400" dirty="0"/>
          </a:p>
          <a:p>
            <a:endParaRPr lang="en-US" sz="2400" dirty="0"/>
          </a:p>
        </p:txBody>
      </p:sp>
      <p:sp>
        <p:nvSpPr>
          <p:cNvPr id="7" name="Shape 2"/>
          <p:cNvSpPr/>
          <p:nvPr/>
        </p:nvSpPr>
        <p:spPr>
          <a:xfrm>
            <a:off x="11572866" y="1636535"/>
            <a:ext cx="499942" cy="432550"/>
          </a:xfrm>
          <a:prstGeom prst="roundRect">
            <a:avLst>
              <a:gd name="adj" fmla="val 20000"/>
            </a:avLst>
          </a:prstGeom>
          <a:solidFill>
            <a:srgbClr val="FFFF00"/>
          </a:solidFill>
          <a:ln w="7620">
            <a:solidFill>
              <a:srgbClr val="D6BADD"/>
            </a:solidFill>
            <a:prstDash val="solid"/>
          </a:ln>
        </p:spPr>
        <p:txBody>
          <a:bodyPr/>
          <a:lstStyle/>
          <a:p>
            <a:r>
              <a:rPr lang="en-IN" dirty="0"/>
              <a:t> 1</a:t>
            </a:r>
            <a:endParaRPr lang="en-US" dirty="0"/>
          </a:p>
        </p:txBody>
      </p:sp>
      <p:sp>
        <p:nvSpPr>
          <p:cNvPr id="8" name="TextBox 7"/>
          <p:cNvSpPr txBox="1"/>
          <p:nvPr/>
        </p:nvSpPr>
        <p:spPr>
          <a:xfrm>
            <a:off x="12356785" y="1636535"/>
            <a:ext cx="1515290" cy="461665"/>
          </a:xfrm>
          <a:prstGeom prst="rect">
            <a:avLst/>
          </a:prstGeom>
          <a:solidFill>
            <a:schemeClr val="accent1">
              <a:lumMod val="20000"/>
              <a:lumOff val="80000"/>
            </a:schemeClr>
          </a:solidFill>
        </p:spPr>
        <p:txBody>
          <a:bodyPr wrap="square" rtlCol="0">
            <a:spAutoFit/>
          </a:bodyPr>
          <a:lstStyle/>
          <a:p>
            <a:r>
              <a:rPr lang="en-IN" sz="2400" dirty="0"/>
              <a:t>Discovery</a:t>
            </a:r>
            <a:endParaRPr lang="en-US" sz="2400" dirty="0"/>
          </a:p>
        </p:txBody>
      </p:sp>
      <p:sp>
        <p:nvSpPr>
          <p:cNvPr id="9" name="TextBox 8"/>
          <p:cNvSpPr txBox="1"/>
          <p:nvPr/>
        </p:nvSpPr>
        <p:spPr>
          <a:xfrm>
            <a:off x="12356785" y="2292029"/>
            <a:ext cx="1515290" cy="461665"/>
          </a:xfrm>
          <a:prstGeom prst="rect">
            <a:avLst/>
          </a:prstGeom>
          <a:solidFill>
            <a:schemeClr val="accent1">
              <a:lumMod val="20000"/>
              <a:lumOff val="80000"/>
            </a:schemeClr>
          </a:solidFill>
        </p:spPr>
        <p:txBody>
          <a:bodyPr wrap="square" rtlCol="0">
            <a:spAutoFit/>
          </a:bodyPr>
          <a:lstStyle/>
          <a:p>
            <a:r>
              <a:rPr lang="en-IN" sz="2400" dirty="0"/>
              <a:t>Port Scan</a:t>
            </a:r>
            <a:endParaRPr lang="en-US" sz="2400" dirty="0"/>
          </a:p>
        </p:txBody>
      </p:sp>
      <p:sp>
        <p:nvSpPr>
          <p:cNvPr id="10" name="TextBox 9"/>
          <p:cNvSpPr txBox="1"/>
          <p:nvPr/>
        </p:nvSpPr>
        <p:spPr>
          <a:xfrm>
            <a:off x="12340524" y="2838138"/>
            <a:ext cx="1531551" cy="707886"/>
          </a:xfrm>
          <a:prstGeom prst="rect">
            <a:avLst/>
          </a:prstGeom>
          <a:solidFill>
            <a:schemeClr val="accent1">
              <a:lumMod val="20000"/>
              <a:lumOff val="80000"/>
            </a:schemeClr>
          </a:solidFill>
        </p:spPr>
        <p:txBody>
          <a:bodyPr wrap="square" rtlCol="0">
            <a:spAutoFit/>
          </a:bodyPr>
          <a:lstStyle/>
          <a:p>
            <a:r>
              <a:rPr lang="en-IN" sz="2000" dirty="0"/>
              <a:t>Service Fingerprinting</a:t>
            </a:r>
            <a:endParaRPr lang="en-US" sz="2000" dirty="0"/>
          </a:p>
        </p:txBody>
      </p:sp>
      <p:sp>
        <p:nvSpPr>
          <p:cNvPr id="11" name="TextBox 10"/>
          <p:cNvSpPr txBox="1"/>
          <p:nvPr/>
        </p:nvSpPr>
        <p:spPr>
          <a:xfrm>
            <a:off x="12356784" y="3762774"/>
            <a:ext cx="1515291" cy="707886"/>
          </a:xfrm>
          <a:prstGeom prst="rect">
            <a:avLst/>
          </a:prstGeom>
          <a:solidFill>
            <a:schemeClr val="accent1">
              <a:lumMod val="20000"/>
              <a:lumOff val="80000"/>
            </a:schemeClr>
          </a:solidFill>
        </p:spPr>
        <p:txBody>
          <a:bodyPr wrap="square" rtlCol="0">
            <a:spAutoFit/>
          </a:bodyPr>
          <a:lstStyle/>
          <a:p>
            <a:r>
              <a:rPr lang="en-IN" sz="2000" dirty="0"/>
              <a:t>OS Fingerprinting</a:t>
            </a:r>
            <a:endParaRPr lang="en-US" sz="2000" dirty="0"/>
          </a:p>
        </p:txBody>
      </p:sp>
      <p:sp>
        <p:nvSpPr>
          <p:cNvPr id="12" name="TextBox 11"/>
          <p:cNvSpPr txBox="1"/>
          <p:nvPr/>
        </p:nvSpPr>
        <p:spPr>
          <a:xfrm>
            <a:off x="12340524" y="4778829"/>
            <a:ext cx="1531551" cy="969496"/>
          </a:xfrm>
          <a:prstGeom prst="rect">
            <a:avLst/>
          </a:prstGeom>
          <a:solidFill>
            <a:schemeClr val="accent1">
              <a:lumMod val="20000"/>
              <a:lumOff val="80000"/>
            </a:schemeClr>
          </a:solidFill>
        </p:spPr>
        <p:txBody>
          <a:bodyPr wrap="square" rtlCol="0">
            <a:spAutoFit/>
          </a:bodyPr>
          <a:lstStyle/>
          <a:p>
            <a:r>
              <a:rPr lang="en-IN" dirty="0"/>
              <a:t>Unconfirmed vulnerability Checks</a:t>
            </a:r>
            <a:endParaRPr lang="en-US" dirty="0"/>
          </a:p>
        </p:txBody>
      </p:sp>
      <p:sp>
        <p:nvSpPr>
          <p:cNvPr id="13" name="TextBox 12"/>
          <p:cNvSpPr txBox="1"/>
          <p:nvPr/>
        </p:nvSpPr>
        <p:spPr>
          <a:xfrm>
            <a:off x="12356784" y="6022054"/>
            <a:ext cx="1515291" cy="969496"/>
          </a:xfrm>
          <a:prstGeom prst="rect">
            <a:avLst/>
          </a:prstGeom>
          <a:solidFill>
            <a:schemeClr val="accent1">
              <a:lumMod val="20000"/>
              <a:lumOff val="80000"/>
            </a:schemeClr>
          </a:solidFill>
        </p:spPr>
        <p:txBody>
          <a:bodyPr wrap="square" rtlCol="0">
            <a:spAutoFit/>
          </a:bodyPr>
          <a:lstStyle/>
          <a:p>
            <a:r>
              <a:rPr lang="en-IN" dirty="0"/>
              <a:t>Confirmed vulnerability Checks</a:t>
            </a:r>
            <a:endParaRPr lang="en-US" dirty="0"/>
          </a:p>
        </p:txBody>
      </p:sp>
      <p:sp>
        <p:nvSpPr>
          <p:cNvPr id="14" name="TextBox 13"/>
          <p:cNvSpPr txBox="1"/>
          <p:nvPr/>
        </p:nvSpPr>
        <p:spPr>
          <a:xfrm>
            <a:off x="12340524" y="7159078"/>
            <a:ext cx="1531551" cy="830997"/>
          </a:xfrm>
          <a:prstGeom prst="rect">
            <a:avLst/>
          </a:prstGeom>
          <a:solidFill>
            <a:schemeClr val="accent1">
              <a:lumMod val="20000"/>
              <a:lumOff val="80000"/>
            </a:schemeClr>
          </a:solidFill>
        </p:spPr>
        <p:txBody>
          <a:bodyPr wrap="square" rtlCol="0">
            <a:spAutoFit/>
          </a:bodyPr>
          <a:lstStyle/>
          <a:p>
            <a:r>
              <a:rPr lang="en-IN" sz="2400" dirty="0"/>
              <a:t>Policy Checks</a:t>
            </a:r>
            <a:endParaRPr lang="en-US" sz="2400" dirty="0"/>
          </a:p>
        </p:txBody>
      </p:sp>
      <p:sp>
        <p:nvSpPr>
          <p:cNvPr id="15" name="Shape 2"/>
          <p:cNvSpPr/>
          <p:nvPr/>
        </p:nvSpPr>
        <p:spPr>
          <a:xfrm>
            <a:off x="11572866" y="1636535"/>
            <a:ext cx="499942" cy="432550"/>
          </a:xfrm>
          <a:prstGeom prst="roundRect">
            <a:avLst>
              <a:gd name="adj" fmla="val 20000"/>
            </a:avLst>
          </a:prstGeom>
          <a:solidFill>
            <a:srgbClr val="FFFF00"/>
          </a:solidFill>
          <a:ln w="7620">
            <a:solidFill>
              <a:srgbClr val="D6BADD"/>
            </a:solidFill>
            <a:prstDash val="solid"/>
          </a:ln>
        </p:spPr>
        <p:txBody>
          <a:bodyPr/>
          <a:lstStyle/>
          <a:p>
            <a:r>
              <a:rPr lang="en-IN" dirty="0"/>
              <a:t> 1</a:t>
            </a:r>
            <a:endParaRPr lang="en-US" dirty="0"/>
          </a:p>
        </p:txBody>
      </p:sp>
      <p:sp>
        <p:nvSpPr>
          <p:cNvPr id="16" name="Shape 2"/>
          <p:cNvSpPr/>
          <p:nvPr/>
        </p:nvSpPr>
        <p:spPr>
          <a:xfrm>
            <a:off x="11572866" y="2292029"/>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2</a:t>
            </a:r>
            <a:endParaRPr lang="en-US" dirty="0"/>
          </a:p>
        </p:txBody>
      </p:sp>
      <p:sp>
        <p:nvSpPr>
          <p:cNvPr id="17" name="Shape 2"/>
          <p:cNvSpPr/>
          <p:nvPr/>
        </p:nvSpPr>
        <p:spPr>
          <a:xfrm>
            <a:off x="11572866" y="2984526"/>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3</a:t>
            </a:r>
            <a:endParaRPr lang="en-US" dirty="0"/>
          </a:p>
        </p:txBody>
      </p:sp>
      <p:sp>
        <p:nvSpPr>
          <p:cNvPr id="18" name="Shape 2"/>
          <p:cNvSpPr/>
          <p:nvPr/>
        </p:nvSpPr>
        <p:spPr>
          <a:xfrm>
            <a:off x="11572866" y="3970717"/>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4</a:t>
            </a:r>
            <a:endParaRPr lang="en-US" dirty="0"/>
          </a:p>
        </p:txBody>
      </p:sp>
      <p:sp>
        <p:nvSpPr>
          <p:cNvPr id="19" name="Shape 2"/>
          <p:cNvSpPr/>
          <p:nvPr/>
        </p:nvSpPr>
        <p:spPr>
          <a:xfrm>
            <a:off x="11572866" y="5028800"/>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5</a:t>
            </a:r>
            <a:endParaRPr lang="en-US" dirty="0"/>
          </a:p>
        </p:txBody>
      </p:sp>
      <p:sp>
        <p:nvSpPr>
          <p:cNvPr id="20" name="Shape 2"/>
          <p:cNvSpPr/>
          <p:nvPr/>
        </p:nvSpPr>
        <p:spPr>
          <a:xfrm>
            <a:off x="11572866" y="6241635"/>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6</a:t>
            </a:r>
            <a:endParaRPr lang="en-US" dirty="0"/>
          </a:p>
        </p:txBody>
      </p:sp>
      <p:sp>
        <p:nvSpPr>
          <p:cNvPr id="21" name="Shape 2"/>
          <p:cNvSpPr/>
          <p:nvPr/>
        </p:nvSpPr>
        <p:spPr>
          <a:xfrm>
            <a:off x="11572866" y="7293827"/>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7</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56785" y="1636535"/>
            <a:ext cx="1515290" cy="461665"/>
          </a:xfrm>
          <a:prstGeom prst="rect">
            <a:avLst/>
          </a:prstGeom>
          <a:solidFill>
            <a:schemeClr val="accent1">
              <a:lumMod val="20000"/>
              <a:lumOff val="80000"/>
            </a:schemeClr>
          </a:solidFill>
        </p:spPr>
        <p:txBody>
          <a:bodyPr wrap="square" rtlCol="0">
            <a:spAutoFit/>
          </a:bodyPr>
          <a:lstStyle/>
          <a:p>
            <a:r>
              <a:rPr lang="en-IN" sz="2400" dirty="0"/>
              <a:t>Discovery</a:t>
            </a:r>
            <a:endParaRPr lang="en-US" sz="2400" dirty="0"/>
          </a:p>
        </p:txBody>
      </p:sp>
      <p:sp>
        <p:nvSpPr>
          <p:cNvPr id="3" name="TextBox 2"/>
          <p:cNvSpPr txBox="1"/>
          <p:nvPr/>
        </p:nvSpPr>
        <p:spPr>
          <a:xfrm>
            <a:off x="12356785" y="2292029"/>
            <a:ext cx="1515290" cy="461665"/>
          </a:xfrm>
          <a:prstGeom prst="rect">
            <a:avLst/>
          </a:prstGeom>
          <a:solidFill>
            <a:schemeClr val="accent1">
              <a:lumMod val="20000"/>
              <a:lumOff val="80000"/>
            </a:schemeClr>
          </a:solidFill>
        </p:spPr>
        <p:txBody>
          <a:bodyPr wrap="square" rtlCol="0">
            <a:spAutoFit/>
          </a:bodyPr>
          <a:lstStyle/>
          <a:p>
            <a:r>
              <a:rPr lang="en-IN" sz="2400" dirty="0"/>
              <a:t>Port Scan</a:t>
            </a:r>
            <a:endParaRPr lang="en-US" sz="2400" dirty="0"/>
          </a:p>
        </p:txBody>
      </p:sp>
      <p:sp>
        <p:nvSpPr>
          <p:cNvPr id="4" name="TextBox 3"/>
          <p:cNvSpPr txBox="1"/>
          <p:nvPr/>
        </p:nvSpPr>
        <p:spPr>
          <a:xfrm>
            <a:off x="12340524" y="2838138"/>
            <a:ext cx="1531551" cy="707886"/>
          </a:xfrm>
          <a:prstGeom prst="rect">
            <a:avLst/>
          </a:prstGeom>
          <a:solidFill>
            <a:schemeClr val="accent1">
              <a:lumMod val="20000"/>
              <a:lumOff val="80000"/>
            </a:schemeClr>
          </a:solidFill>
        </p:spPr>
        <p:txBody>
          <a:bodyPr wrap="square" rtlCol="0">
            <a:spAutoFit/>
          </a:bodyPr>
          <a:lstStyle/>
          <a:p>
            <a:r>
              <a:rPr lang="en-IN" sz="2000" dirty="0"/>
              <a:t>Service Fingerprinting</a:t>
            </a:r>
            <a:endParaRPr lang="en-US" sz="2000" dirty="0"/>
          </a:p>
        </p:txBody>
      </p:sp>
      <p:sp>
        <p:nvSpPr>
          <p:cNvPr id="5" name="TextBox 4"/>
          <p:cNvSpPr txBox="1"/>
          <p:nvPr/>
        </p:nvSpPr>
        <p:spPr>
          <a:xfrm>
            <a:off x="12356784" y="3762774"/>
            <a:ext cx="1515291" cy="707886"/>
          </a:xfrm>
          <a:prstGeom prst="rect">
            <a:avLst/>
          </a:prstGeom>
          <a:solidFill>
            <a:schemeClr val="accent1">
              <a:lumMod val="20000"/>
              <a:lumOff val="80000"/>
            </a:schemeClr>
          </a:solidFill>
        </p:spPr>
        <p:txBody>
          <a:bodyPr wrap="square" rtlCol="0">
            <a:spAutoFit/>
          </a:bodyPr>
          <a:lstStyle/>
          <a:p>
            <a:r>
              <a:rPr lang="en-IN" sz="2000" dirty="0"/>
              <a:t>OS Fingerprinting</a:t>
            </a:r>
            <a:endParaRPr lang="en-US" sz="2000" dirty="0"/>
          </a:p>
        </p:txBody>
      </p:sp>
      <p:sp>
        <p:nvSpPr>
          <p:cNvPr id="6" name="TextBox 5"/>
          <p:cNvSpPr txBox="1"/>
          <p:nvPr/>
        </p:nvSpPr>
        <p:spPr>
          <a:xfrm>
            <a:off x="12340524" y="4778829"/>
            <a:ext cx="1531551" cy="969496"/>
          </a:xfrm>
          <a:prstGeom prst="rect">
            <a:avLst/>
          </a:prstGeom>
          <a:solidFill>
            <a:schemeClr val="accent1">
              <a:lumMod val="20000"/>
              <a:lumOff val="80000"/>
            </a:schemeClr>
          </a:solidFill>
        </p:spPr>
        <p:txBody>
          <a:bodyPr wrap="square" rtlCol="0">
            <a:spAutoFit/>
          </a:bodyPr>
          <a:lstStyle/>
          <a:p>
            <a:r>
              <a:rPr lang="en-IN" dirty="0"/>
              <a:t>Unconfirmed vulnerability Checks</a:t>
            </a:r>
            <a:endParaRPr lang="en-US" dirty="0"/>
          </a:p>
        </p:txBody>
      </p:sp>
      <p:sp>
        <p:nvSpPr>
          <p:cNvPr id="7" name="TextBox 6"/>
          <p:cNvSpPr txBox="1"/>
          <p:nvPr/>
        </p:nvSpPr>
        <p:spPr>
          <a:xfrm>
            <a:off x="12356784" y="6022054"/>
            <a:ext cx="1515291" cy="969496"/>
          </a:xfrm>
          <a:prstGeom prst="rect">
            <a:avLst/>
          </a:prstGeom>
          <a:solidFill>
            <a:schemeClr val="accent1">
              <a:lumMod val="20000"/>
              <a:lumOff val="80000"/>
            </a:schemeClr>
          </a:solidFill>
        </p:spPr>
        <p:txBody>
          <a:bodyPr wrap="square" rtlCol="0">
            <a:spAutoFit/>
          </a:bodyPr>
          <a:lstStyle/>
          <a:p>
            <a:r>
              <a:rPr lang="en-IN" dirty="0"/>
              <a:t>Confirmed vulnerability Checks</a:t>
            </a:r>
            <a:endParaRPr lang="en-US" dirty="0"/>
          </a:p>
        </p:txBody>
      </p:sp>
      <p:sp>
        <p:nvSpPr>
          <p:cNvPr id="8" name="TextBox 7"/>
          <p:cNvSpPr txBox="1"/>
          <p:nvPr/>
        </p:nvSpPr>
        <p:spPr>
          <a:xfrm>
            <a:off x="12340524" y="7159078"/>
            <a:ext cx="1531551" cy="830997"/>
          </a:xfrm>
          <a:prstGeom prst="rect">
            <a:avLst/>
          </a:prstGeom>
          <a:solidFill>
            <a:schemeClr val="accent1">
              <a:lumMod val="20000"/>
              <a:lumOff val="80000"/>
            </a:schemeClr>
          </a:solidFill>
        </p:spPr>
        <p:txBody>
          <a:bodyPr wrap="square" rtlCol="0">
            <a:spAutoFit/>
          </a:bodyPr>
          <a:lstStyle/>
          <a:p>
            <a:r>
              <a:rPr lang="en-IN" sz="2400" dirty="0"/>
              <a:t>Policy Checks</a:t>
            </a:r>
            <a:endParaRPr lang="en-US" sz="2400" dirty="0"/>
          </a:p>
        </p:txBody>
      </p:sp>
      <p:sp>
        <p:nvSpPr>
          <p:cNvPr id="9" name="Shape 2"/>
          <p:cNvSpPr/>
          <p:nvPr/>
        </p:nvSpPr>
        <p:spPr>
          <a:xfrm>
            <a:off x="11572866" y="1636535"/>
            <a:ext cx="499942" cy="432550"/>
          </a:xfrm>
          <a:prstGeom prst="roundRect">
            <a:avLst>
              <a:gd name="adj" fmla="val 20000"/>
            </a:avLst>
          </a:prstGeom>
          <a:solidFill>
            <a:srgbClr val="FFFF00"/>
          </a:solidFill>
          <a:ln w="7620">
            <a:solidFill>
              <a:srgbClr val="D6BADD"/>
            </a:solidFill>
            <a:prstDash val="solid"/>
          </a:ln>
        </p:spPr>
        <p:txBody>
          <a:bodyPr/>
          <a:lstStyle/>
          <a:p>
            <a:r>
              <a:rPr lang="en-IN" dirty="0"/>
              <a:t> 1</a:t>
            </a:r>
            <a:endParaRPr lang="en-US" dirty="0"/>
          </a:p>
        </p:txBody>
      </p:sp>
      <p:sp>
        <p:nvSpPr>
          <p:cNvPr id="10" name="Shape 2"/>
          <p:cNvSpPr/>
          <p:nvPr/>
        </p:nvSpPr>
        <p:spPr>
          <a:xfrm>
            <a:off x="11572866" y="2292029"/>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2</a:t>
            </a:r>
            <a:endParaRPr lang="en-US" dirty="0"/>
          </a:p>
        </p:txBody>
      </p:sp>
      <p:sp>
        <p:nvSpPr>
          <p:cNvPr id="11" name="Shape 2"/>
          <p:cNvSpPr/>
          <p:nvPr/>
        </p:nvSpPr>
        <p:spPr>
          <a:xfrm>
            <a:off x="11572866" y="2984526"/>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3</a:t>
            </a:r>
            <a:endParaRPr lang="en-US" dirty="0"/>
          </a:p>
        </p:txBody>
      </p:sp>
      <p:sp>
        <p:nvSpPr>
          <p:cNvPr id="12" name="Shape 2"/>
          <p:cNvSpPr/>
          <p:nvPr/>
        </p:nvSpPr>
        <p:spPr>
          <a:xfrm>
            <a:off x="11572866" y="3970717"/>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4</a:t>
            </a:r>
            <a:endParaRPr lang="en-US" dirty="0"/>
          </a:p>
        </p:txBody>
      </p:sp>
      <p:sp>
        <p:nvSpPr>
          <p:cNvPr id="13" name="Shape 2"/>
          <p:cNvSpPr/>
          <p:nvPr/>
        </p:nvSpPr>
        <p:spPr>
          <a:xfrm>
            <a:off x="11572866" y="5028800"/>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5</a:t>
            </a:r>
            <a:endParaRPr lang="en-US" dirty="0"/>
          </a:p>
        </p:txBody>
      </p:sp>
      <p:sp>
        <p:nvSpPr>
          <p:cNvPr id="14" name="Shape 2"/>
          <p:cNvSpPr/>
          <p:nvPr/>
        </p:nvSpPr>
        <p:spPr>
          <a:xfrm>
            <a:off x="11572866" y="6241635"/>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6</a:t>
            </a:r>
            <a:endParaRPr lang="en-US" dirty="0"/>
          </a:p>
        </p:txBody>
      </p:sp>
      <p:sp>
        <p:nvSpPr>
          <p:cNvPr id="15" name="Shape 2"/>
          <p:cNvSpPr/>
          <p:nvPr/>
        </p:nvSpPr>
        <p:spPr>
          <a:xfrm>
            <a:off x="11572866" y="7293827"/>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7</a:t>
            </a:r>
            <a:endParaRPr lang="en-US" dirty="0"/>
          </a:p>
        </p:txBody>
      </p:sp>
      <p:sp>
        <p:nvSpPr>
          <p:cNvPr id="16" name="TextBox 15"/>
          <p:cNvSpPr txBox="1"/>
          <p:nvPr/>
        </p:nvSpPr>
        <p:spPr>
          <a:xfrm>
            <a:off x="816429" y="990600"/>
            <a:ext cx="4230582" cy="2215991"/>
          </a:xfrm>
          <a:prstGeom prst="rect">
            <a:avLst/>
          </a:prstGeom>
          <a:noFill/>
        </p:spPr>
        <p:txBody>
          <a:bodyPr wrap="none" rtlCol="0">
            <a:spAutoFit/>
          </a:bodyPr>
          <a:lstStyle/>
          <a:p>
            <a:r>
              <a:rPr lang="en-IN" sz="2400" b="1" dirty="0"/>
              <a:t>3. SERVICE FINGERPRINTING</a:t>
            </a:r>
            <a:r>
              <a:rPr lang="en-IN" dirty="0"/>
              <a:t>:  </a:t>
            </a:r>
          </a:p>
          <a:p>
            <a:endParaRPr lang="en-IN" dirty="0"/>
          </a:p>
          <a:p>
            <a:endParaRPr lang="en-IN" dirty="0"/>
          </a:p>
          <a:p>
            <a:endParaRPr lang="en-IN" dirty="0"/>
          </a:p>
          <a:p>
            <a:endParaRPr lang="en-IN" dirty="0"/>
          </a:p>
          <a:p>
            <a:endParaRPr lang="en-IN" dirty="0"/>
          </a:p>
          <a:p>
            <a:endParaRPr lang="en-US" dirty="0"/>
          </a:p>
        </p:txBody>
      </p:sp>
      <p:sp>
        <p:nvSpPr>
          <p:cNvPr id="17" name="Right Arrow 16"/>
          <p:cNvSpPr/>
          <p:nvPr/>
        </p:nvSpPr>
        <p:spPr>
          <a:xfrm>
            <a:off x="1208315" y="1180725"/>
            <a:ext cx="7516586" cy="2723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8" name="Rounded Rectangle 17"/>
          <p:cNvSpPr/>
          <p:nvPr/>
        </p:nvSpPr>
        <p:spPr>
          <a:xfrm>
            <a:off x="2113311" y="2302701"/>
            <a:ext cx="5016500" cy="561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rPr>
              <a:t>SERVICE FINGERPRINTING</a:t>
            </a:r>
            <a:endParaRPr lang="en-US" dirty="0">
              <a:solidFill>
                <a:schemeClr val="bg1"/>
              </a:solidFill>
            </a:endParaRPr>
          </a:p>
        </p:txBody>
      </p:sp>
      <p:sp>
        <p:nvSpPr>
          <p:cNvPr id="20" name="TextBox 19"/>
          <p:cNvSpPr txBox="1"/>
          <p:nvPr/>
        </p:nvSpPr>
        <p:spPr>
          <a:xfrm>
            <a:off x="1208315" y="4220688"/>
            <a:ext cx="9586685" cy="3785652"/>
          </a:xfrm>
          <a:prstGeom prst="rect">
            <a:avLst/>
          </a:prstGeom>
          <a:noFill/>
        </p:spPr>
        <p:txBody>
          <a:bodyPr wrap="square" rtlCol="0">
            <a:spAutoFit/>
          </a:bodyPr>
          <a:lstStyle/>
          <a:p>
            <a:pPr>
              <a:buFont typeface="Arial" pitchFamily="34" charset="0"/>
              <a:buChar char="•"/>
            </a:pPr>
            <a:r>
              <a:rPr lang="en-IN" dirty="0"/>
              <a:t> </a:t>
            </a:r>
            <a:r>
              <a:rPr lang="en-IN" sz="2400" dirty="0"/>
              <a:t>Service Fingerprinting</a:t>
            </a:r>
            <a:endParaRPr lang="en-US" sz="2400" dirty="0"/>
          </a:p>
          <a:p>
            <a:r>
              <a:rPr lang="en-US" sz="2400" dirty="0"/>
              <a:t>      -&gt;  </a:t>
            </a:r>
            <a:r>
              <a:rPr lang="en-GB" sz="2400" b="1" dirty="0"/>
              <a:t>Service Discovery</a:t>
            </a:r>
            <a:r>
              <a:rPr lang="en-GB" sz="2400" dirty="0"/>
              <a:t> section includes settings that attempt to map each open port with the service that is running on that port.</a:t>
            </a:r>
            <a:r>
              <a:rPr lang="en-IN" sz="2400" dirty="0"/>
              <a:t>      </a:t>
            </a:r>
          </a:p>
          <a:p>
            <a:endParaRPr lang="en-IN" sz="2400" dirty="0"/>
          </a:p>
          <a:p>
            <a:r>
              <a:rPr lang="en-IN" sz="2400" dirty="0"/>
              <a:t>-&gt;  Methods:</a:t>
            </a:r>
          </a:p>
          <a:p>
            <a:r>
              <a:rPr lang="en-IN" sz="2400" dirty="0"/>
              <a:t>               1) Banner Grabbing</a:t>
            </a:r>
          </a:p>
          <a:p>
            <a:r>
              <a:rPr lang="en-IN" sz="2400" dirty="0"/>
              <a:t>               2) IP Stack Analysis</a:t>
            </a:r>
          </a:p>
          <a:p>
            <a:r>
              <a:rPr lang="en-IN" sz="2400" dirty="0"/>
              <a:t>       -&gt; Service Fingerprinting for customer configuration</a:t>
            </a:r>
          </a:p>
          <a:p>
            <a:r>
              <a:rPr lang="en-IN" sz="2400" dirty="0"/>
              <a:t>               1) Map custom port to service name</a:t>
            </a:r>
          </a:p>
          <a:p>
            <a:r>
              <a:rPr lang="en-IN" sz="2400" dirty="0"/>
              <a:t>               2) Default-</a:t>
            </a:r>
            <a:r>
              <a:rPr lang="en-IN" sz="2400" dirty="0" err="1"/>
              <a:t>service.properties</a:t>
            </a:r>
            <a:endParaRPr lang="en-IN"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56785" y="1636535"/>
            <a:ext cx="1515290" cy="461665"/>
          </a:xfrm>
          <a:prstGeom prst="rect">
            <a:avLst/>
          </a:prstGeom>
          <a:solidFill>
            <a:schemeClr val="accent1">
              <a:lumMod val="20000"/>
              <a:lumOff val="80000"/>
            </a:schemeClr>
          </a:solidFill>
        </p:spPr>
        <p:txBody>
          <a:bodyPr wrap="square" rtlCol="0">
            <a:spAutoFit/>
          </a:bodyPr>
          <a:lstStyle/>
          <a:p>
            <a:r>
              <a:rPr lang="en-IN" sz="2400" dirty="0"/>
              <a:t>Discovery</a:t>
            </a:r>
            <a:endParaRPr lang="en-US" sz="2400" dirty="0"/>
          </a:p>
        </p:txBody>
      </p:sp>
      <p:sp>
        <p:nvSpPr>
          <p:cNvPr id="3" name="TextBox 2"/>
          <p:cNvSpPr txBox="1"/>
          <p:nvPr/>
        </p:nvSpPr>
        <p:spPr>
          <a:xfrm>
            <a:off x="12356785" y="2292029"/>
            <a:ext cx="1515290" cy="461665"/>
          </a:xfrm>
          <a:prstGeom prst="rect">
            <a:avLst/>
          </a:prstGeom>
          <a:solidFill>
            <a:schemeClr val="accent1">
              <a:lumMod val="20000"/>
              <a:lumOff val="80000"/>
            </a:schemeClr>
          </a:solidFill>
        </p:spPr>
        <p:txBody>
          <a:bodyPr wrap="square" rtlCol="0">
            <a:spAutoFit/>
          </a:bodyPr>
          <a:lstStyle/>
          <a:p>
            <a:r>
              <a:rPr lang="en-IN" sz="2400" dirty="0"/>
              <a:t>Port Scan</a:t>
            </a:r>
            <a:endParaRPr lang="en-US" sz="2400" dirty="0"/>
          </a:p>
        </p:txBody>
      </p:sp>
      <p:sp>
        <p:nvSpPr>
          <p:cNvPr id="4" name="TextBox 3"/>
          <p:cNvSpPr txBox="1"/>
          <p:nvPr/>
        </p:nvSpPr>
        <p:spPr>
          <a:xfrm>
            <a:off x="12340524" y="2838138"/>
            <a:ext cx="1531551" cy="707886"/>
          </a:xfrm>
          <a:prstGeom prst="rect">
            <a:avLst/>
          </a:prstGeom>
          <a:solidFill>
            <a:schemeClr val="accent1">
              <a:lumMod val="20000"/>
              <a:lumOff val="80000"/>
            </a:schemeClr>
          </a:solidFill>
        </p:spPr>
        <p:txBody>
          <a:bodyPr wrap="square" rtlCol="0">
            <a:spAutoFit/>
          </a:bodyPr>
          <a:lstStyle/>
          <a:p>
            <a:r>
              <a:rPr lang="en-IN" sz="2000" dirty="0"/>
              <a:t>Service Fingerprinting</a:t>
            </a:r>
            <a:endParaRPr lang="en-US" sz="2000" dirty="0"/>
          </a:p>
        </p:txBody>
      </p:sp>
      <p:sp>
        <p:nvSpPr>
          <p:cNvPr id="5" name="TextBox 4"/>
          <p:cNvSpPr txBox="1"/>
          <p:nvPr/>
        </p:nvSpPr>
        <p:spPr>
          <a:xfrm>
            <a:off x="12356784" y="3762774"/>
            <a:ext cx="1515291" cy="707886"/>
          </a:xfrm>
          <a:prstGeom prst="rect">
            <a:avLst/>
          </a:prstGeom>
          <a:solidFill>
            <a:schemeClr val="accent1">
              <a:lumMod val="20000"/>
              <a:lumOff val="80000"/>
            </a:schemeClr>
          </a:solidFill>
        </p:spPr>
        <p:txBody>
          <a:bodyPr wrap="square" rtlCol="0">
            <a:spAutoFit/>
          </a:bodyPr>
          <a:lstStyle/>
          <a:p>
            <a:r>
              <a:rPr lang="en-IN" sz="2000" dirty="0"/>
              <a:t>OS Fingerprinting</a:t>
            </a:r>
            <a:endParaRPr lang="en-US" sz="2000" dirty="0"/>
          </a:p>
        </p:txBody>
      </p:sp>
      <p:sp>
        <p:nvSpPr>
          <p:cNvPr id="6" name="TextBox 5"/>
          <p:cNvSpPr txBox="1"/>
          <p:nvPr/>
        </p:nvSpPr>
        <p:spPr>
          <a:xfrm>
            <a:off x="12340524" y="4778829"/>
            <a:ext cx="1531551" cy="969496"/>
          </a:xfrm>
          <a:prstGeom prst="rect">
            <a:avLst/>
          </a:prstGeom>
          <a:solidFill>
            <a:schemeClr val="accent1">
              <a:lumMod val="20000"/>
              <a:lumOff val="80000"/>
            </a:schemeClr>
          </a:solidFill>
        </p:spPr>
        <p:txBody>
          <a:bodyPr wrap="square" rtlCol="0">
            <a:spAutoFit/>
          </a:bodyPr>
          <a:lstStyle/>
          <a:p>
            <a:r>
              <a:rPr lang="en-IN" dirty="0"/>
              <a:t>Unconfirmed vulnerability Checks</a:t>
            </a:r>
            <a:endParaRPr lang="en-US" dirty="0"/>
          </a:p>
        </p:txBody>
      </p:sp>
      <p:sp>
        <p:nvSpPr>
          <p:cNvPr id="7" name="TextBox 6"/>
          <p:cNvSpPr txBox="1"/>
          <p:nvPr/>
        </p:nvSpPr>
        <p:spPr>
          <a:xfrm>
            <a:off x="12356784" y="6022054"/>
            <a:ext cx="1515291" cy="969496"/>
          </a:xfrm>
          <a:prstGeom prst="rect">
            <a:avLst/>
          </a:prstGeom>
          <a:solidFill>
            <a:schemeClr val="accent1">
              <a:lumMod val="20000"/>
              <a:lumOff val="80000"/>
            </a:schemeClr>
          </a:solidFill>
        </p:spPr>
        <p:txBody>
          <a:bodyPr wrap="square" rtlCol="0">
            <a:spAutoFit/>
          </a:bodyPr>
          <a:lstStyle/>
          <a:p>
            <a:r>
              <a:rPr lang="en-IN" dirty="0"/>
              <a:t>Confirmed vulnerability Checks</a:t>
            </a:r>
            <a:endParaRPr lang="en-US" dirty="0"/>
          </a:p>
        </p:txBody>
      </p:sp>
      <p:sp>
        <p:nvSpPr>
          <p:cNvPr id="8" name="TextBox 7"/>
          <p:cNvSpPr txBox="1"/>
          <p:nvPr/>
        </p:nvSpPr>
        <p:spPr>
          <a:xfrm>
            <a:off x="12340524" y="7159078"/>
            <a:ext cx="1531551" cy="830997"/>
          </a:xfrm>
          <a:prstGeom prst="rect">
            <a:avLst/>
          </a:prstGeom>
          <a:solidFill>
            <a:schemeClr val="accent1">
              <a:lumMod val="20000"/>
              <a:lumOff val="80000"/>
            </a:schemeClr>
          </a:solidFill>
        </p:spPr>
        <p:txBody>
          <a:bodyPr wrap="square" rtlCol="0">
            <a:spAutoFit/>
          </a:bodyPr>
          <a:lstStyle/>
          <a:p>
            <a:r>
              <a:rPr lang="en-IN" sz="2400" dirty="0"/>
              <a:t>Policy Checks</a:t>
            </a:r>
            <a:endParaRPr lang="en-US" sz="2400" dirty="0"/>
          </a:p>
        </p:txBody>
      </p:sp>
      <p:sp>
        <p:nvSpPr>
          <p:cNvPr id="9" name="Shape 2"/>
          <p:cNvSpPr/>
          <p:nvPr/>
        </p:nvSpPr>
        <p:spPr>
          <a:xfrm>
            <a:off x="11572866" y="1636535"/>
            <a:ext cx="499942" cy="432550"/>
          </a:xfrm>
          <a:prstGeom prst="roundRect">
            <a:avLst>
              <a:gd name="adj" fmla="val 20000"/>
            </a:avLst>
          </a:prstGeom>
          <a:solidFill>
            <a:srgbClr val="FFFF00"/>
          </a:solidFill>
          <a:ln w="7620">
            <a:solidFill>
              <a:srgbClr val="D6BADD"/>
            </a:solidFill>
            <a:prstDash val="solid"/>
          </a:ln>
        </p:spPr>
        <p:txBody>
          <a:bodyPr/>
          <a:lstStyle/>
          <a:p>
            <a:r>
              <a:rPr lang="en-IN" dirty="0"/>
              <a:t> 1</a:t>
            </a:r>
            <a:endParaRPr lang="en-US" dirty="0"/>
          </a:p>
        </p:txBody>
      </p:sp>
      <p:sp>
        <p:nvSpPr>
          <p:cNvPr id="10" name="Shape 2"/>
          <p:cNvSpPr/>
          <p:nvPr/>
        </p:nvSpPr>
        <p:spPr>
          <a:xfrm>
            <a:off x="11572866" y="2292029"/>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2</a:t>
            </a:r>
            <a:endParaRPr lang="en-US" dirty="0"/>
          </a:p>
        </p:txBody>
      </p:sp>
      <p:sp>
        <p:nvSpPr>
          <p:cNvPr id="11" name="Shape 2"/>
          <p:cNvSpPr/>
          <p:nvPr/>
        </p:nvSpPr>
        <p:spPr>
          <a:xfrm>
            <a:off x="11572866" y="2984526"/>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3</a:t>
            </a:r>
            <a:endParaRPr lang="en-US" dirty="0"/>
          </a:p>
        </p:txBody>
      </p:sp>
      <p:sp>
        <p:nvSpPr>
          <p:cNvPr id="12" name="Shape 2"/>
          <p:cNvSpPr/>
          <p:nvPr/>
        </p:nvSpPr>
        <p:spPr>
          <a:xfrm>
            <a:off x="11572866" y="3970717"/>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4</a:t>
            </a:r>
            <a:endParaRPr lang="en-US" dirty="0"/>
          </a:p>
        </p:txBody>
      </p:sp>
      <p:sp>
        <p:nvSpPr>
          <p:cNvPr id="13" name="Shape 2"/>
          <p:cNvSpPr/>
          <p:nvPr/>
        </p:nvSpPr>
        <p:spPr>
          <a:xfrm>
            <a:off x="11572866" y="5028800"/>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5</a:t>
            </a:r>
            <a:endParaRPr lang="en-US" dirty="0"/>
          </a:p>
        </p:txBody>
      </p:sp>
      <p:sp>
        <p:nvSpPr>
          <p:cNvPr id="14" name="Shape 2"/>
          <p:cNvSpPr/>
          <p:nvPr/>
        </p:nvSpPr>
        <p:spPr>
          <a:xfrm>
            <a:off x="11572866" y="6241635"/>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6</a:t>
            </a:r>
            <a:endParaRPr lang="en-US" dirty="0"/>
          </a:p>
        </p:txBody>
      </p:sp>
      <p:sp>
        <p:nvSpPr>
          <p:cNvPr id="15" name="Shape 2"/>
          <p:cNvSpPr/>
          <p:nvPr/>
        </p:nvSpPr>
        <p:spPr>
          <a:xfrm>
            <a:off x="11572866" y="7293827"/>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7</a:t>
            </a:r>
            <a:endParaRPr lang="en-US" dirty="0"/>
          </a:p>
        </p:txBody>
      </p:sp>
      <p:sp>
        <p:nvSpPr>
          <p:cNvPr id="17" name="TextBox 16"/>
          <p:cNvSpPr txBox="1"/>
          <p:nvPr/>
        </p:nvSpPr>
        <p:spPr>
          <a:xfrm>
            <a:off x="816429" y="990600"/>
            <a:ext cx="3474413" cy="2215991"/>
          </a:xfrm>
          <a:prstGeom prst="rect">
            <a:avLst/>
          </a:prstGeom>
          <a:noFill/>
        </p:spPr>
        <p:txBody>
          <a:bodyPr wrap="none" rtlCol="0">
            <a:spAutoFit/>
          </a:bodyPr>
          <a:lstStyle/>
          <a:p>
            <a:r>
              <a:rPr lang="en-IN" sz="2400" b="1" dirty="0"/>
              <a:t>3. OS FINGERPRINTING</a:t>
            </a:r>
            <a:r>
              <a:rPr lang="en-IN" dirty="0"/>
              <a:t>:  </a:t>
            </a:r>
          </a:p>
          <a:p>
            <a:endParaRPr lang="en-IN" dirty="0"/>
          </a:p>
          <a:p>
            <a:endParaRPr lang="en-IN" dirty="0"/>
          </a:p>
          <a:p>
            <a:endParaRPr lang="en-IN" dirty="0"/>
          </a:p>
          <a:p>
            <a:endParaRPr lang="en-IN" dirty="0"/>
          </a:p>
          <a:p>
            <a:endParaRPr lang="en-IN" dirty="0"/>
          </a:p>
          <a:p>
            <a:endParaRPr lang="en-US" dirty="0"/>
          </a:p>
        </p:txBody>
      </p:sp>
      <p:sp>
        <p:nvSpPr>
          <p:cNvPr id="18" name="Right Arrow 17"/>
          <p:cNvSpPr/>
          <p:nvPr/>
        </p:nvSpPr>
        <p:spPr>
          <a:xfrm>
            <a:off x="1208315" y="1180726"/>
            <a:ext cx="7732486" cy="278999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0" name="Rounded Rectangle 19"/>
          <p:cNvSpPr/>
          <p:nvPr/>
        </p:nvSpPr>
        <p:spPr>
          <a:xfrm>
            <a:off x="1701800" y="2261251"/>
            <a:ext cx="4800600" cy="561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rPr>
              <a:t>OS FINGERPRINTING</a:t>
            </a:r>
            <a:endParaRPr lang="en-US" dirty="0">
              <a:solidFill>
                <a:schemeClr val="bg1"/>
              </a:solidFill>
            </a:endParaRPr>
          </a:p>
        </p:txBody>
      </p:sp>
      <p:sp>
        <p:nvSpPr>
          <p:cNvPr id="21" name="TextBox 20"/>
          <p:cNvSpPr txBox="1"/>
          <p:nvPr/>
        </p:nvSpPr>
        <p:spPr>
          <a:xfrm>
            <a:off x="651330" y="4470660"/>
            <a:ext cx="10080170" cy="3339376"/>
          </a:xfrm>
          <a:prstGeom prst="rect">
            <a:avLst/>
          </a:prstGeom>
          <a:noFill/>
        </p:spPr>
        <p:txBody>
          <a:bodyPr wrap="square" rtlCol="0">
            <a:spAutoFit/>
          </a:bodyPr>
          <a:lstStyle/>
          <a:p>
            <a:pPr marL="457200" indent="-457200">
              <a:buAutoNum type="arabicParenR"/>
            </a:pPr>
            <a:r>
              <a:rPr lang="en-IN" sz="2400" dirty="0"/>
              <a:t>OS Fingerprinting using information collected from the previous scan stages the scan attempts to guess which operating system is running.</a:t>
            </a:r>
          </a:p>
          <a:p>
            <a:pPr marL="457200" indent="-457200">
              <a:buAutoNum type="arabicParenR"/>
            </a:pPr>
            <a:endParaRPr lang="en-IN" sz="2400" dirty="0"/>
          </a:p>
          <a:p>
            <a:pPr marL="342900" indent="-342900">
              <a:buFont typeface="Wingdings" panose="05000000000000000000" pitchFamily="2" charset="2"/>
              <a:buChar char="Ø"/>
            </a:pPr>
            <a:r>
              <a:rPr lang="en-IN" sz="2400" dirty="0"/>
              <a:t>Matching fingerprints against data returned from various network place</a:t>
            </a:r>
          </a:p>
          <a:p>
            <a:pPr marL="342900" indent="-342900">
              <a:buFont typeface="Wingdings" panose="05000000000000000000" pitchFamily="2" charset="2"/>
              <a:buChar char="Ø"/>
            </a:pPr>
            <a:r>
              <a:rPr lang="en-IN" sz="2400" dirty="0"/>
              <a:t>Simple to extract useful information from web server banners , snmp system description fields.</a:t>
            </a:r>
          </a:p>
          <a:p>
            <a:pPr marL="342900" indent="-342900">
              <a:buFont typeface="Wingdings" panose="05000000000000000000" pitchFamily="2" charset="2"/>
              <a:buChar char="Ø"/>
            </a:pPr>
            <a:r>
              <a:rPr lang="en-IN" sz="2400" dirty="0"/>
              <a:t>Nmap –O: enable OS detection</a:t>
            </a:r>
          </a:p>
          <a:p>
            <a:pPr marL="342900" indent="-342900">
              <a:buFont typeface="Wingdings" panose="05000000000000000000" pitchFamily="2" charset="2"/>
              <a:buChar char="Ø"/>
            </a:pPr>
            <a:endParaRPr lang="en-IN" sz="2400" dirty="0"/>
          </a:p>
          <a:p>
            <a:pPr marL="457200"/>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56785" y="1636535"/>
            <a:ext cx="1515290" cy="461665"/>
          </a:xfrm>
          <a:prstGeom prst="rect">
            <a:avLst/>
          </a:prstGeom>
          <a:solidFill>
            <a:schemeClr val="accent1">
              <a:lumMod val="20000"/>
              <a:lumOff val="80000"/>
            </a:schemeClr>
          </a:solidFill>
        </p:spPr>
        <p:txBody>
          <a:bodyPr wrap="square" rtlCol="0">
            <a:spAutoFit/>
          </a:bodyPr>
          <a:lstStyle/>
          <a:p>
            <a:r>
              <a:rPr lang="en-IN" sz="2400" dirty="0"/>
              <a:t>Discovery</a:t>
            </a:r>
            <a:endParaRPr lang="en-US" sz="2400" dirty="0"/>
          </a:p>
        </p:txBody>
      </p:sp>
      <p:sp>
        <p:nvSpPr>
          <p:cNvPr id="3" name="TextBox 2"/>
          <p:cNvSpPr txBox="1"/>
          <p:nvPr/>
        </p:nvSpPr>
        <p:spPr>
          <a:xfrm>
            <a:off x="12356785" y="2292029"/>
            <a:ext cx="1515290" cy="461665"/>
          </a:xfrm>
          <a:prstGeom prst="rect">
            <a:avLst/>
          </a:prstGeom>
          <a:solidFill>
            <a:schemeClr val="accent1">
              <a:lumMod val="20000"/>
              <a:lumOff val="80000"/>
            </a:schemeClr>
          </a:solidFill>
        </p:spPr>
        <p:txBody>
          <a:bodyPr wrap="square" rtlCol="0">
            <a:spAutoFit/>
          </a:bodyPr>
          <a:lstStyle/>
          <a:p>
            <a:r>
              <a:rPr lang="en-IN" sz="2400" dirty="0"/>
              <a:t>Port Scan</a:t>
            </a:r>
            <a:endParaRPr lang="en-US" sz="2400" dirty="0"/>
          </a:p>
        </p:txBody>
      </p:sp>
      <p:sp>
        <p:nvSpPr>
          <p:cNvPr id="4" name="TextBox 3"/>
          <p:cNvSpPr txBox="1"/>
          <p:nvPr/>
        </p:nvSpPr>
        <p:spPr>
          <a:xfrm>
            <a:off x="12340524" y="2838138"/>
            <a:ext cx="1531551" cy="707886"/>
          </a:xfrm>
          <a:prstGeom prst="rect">
            <a:avLst/>
          </a:prstGeom>
          <a:solidFill>
            <a:schemeClr val="accent1">
              <a:lumMod val="20000"/>
              <a:lumOff val="80000"/>
            </a:schemeClr>
          </a:solidFill>
        </p:spPr>
        <p:txBody>
          <a:bodyPr wrap="square" rtlCol="0">
            <a:spAutoFit/>
          </a:bodyPr>
          <a:lstStyle/>
          <a:p>
            <a:r>
              <a:rPr lang="en-IN" sz="2000" dirty="0"/>
              <a:t>Service Fingerprinting</a:t>
            </a:r>
            <a:endParaRPr lang="en-US" sz="2000" dirty="0"/>
          </a:p>
        </p:txBody>
      </p:sp>
      <p:sp>
        <p:nvSpPr>
          <p:cNvPr id="5" name="TextBox 4"/>
          <p:cNvSpPr txBox="1"/>
          <p:nvPr/>
        </p:nvSpPr>
        <p:spPr>
          <a:xfrm>
            <a:off x="12356784" y="3762774"/>
            <a:ext cx="1515291" cy="707886"/>
          </a:xfrm>
          <a:prstGeom prst="rect">
            <a:avLst/>
          </a:prstGeom>
          <a:solidFill>
            <a:schemeClr val="accent1">
              <a:lumMod val="20000"/>
              <a:lumOff val="80000"/>
            </a:schemeClr>
          </a:solidFill>
        </p:spPr>
        <p:txBody>
          <a:bodyPr wrap="square" rtlCol="0">
            <a:spAutoFit/>
          </a:bodyPr>
          <a:lstStyle/>
          <a:p>
            <a:r>
              <a:rPr lang="en-IN" sz="2000" dirty="0"/>
              <a:t>OS Fingerprinting</a:t>
            </a:r>
            <a:endParaRPr lang="en-US" sz="2000" dirty="0"/>
          </a:p>
        </p:txBody>
      </p:sp>
      <p:sp>
        <p:nvSpPr>
          <p:cNvPr id="6" name="TextBox 5"/>
          <p:cNvSpPr txBox="1"/>
          <p:nvPr/>
        </p:nvSpPr>
        <p:spPr>
          <a:xfrm>
            <a:off x="12340524" y="4778829"/>
            <a:ext cx="1531551" cy="969496"/>
          </a:xfrm>
          <a:prstGeom prst="rect">
            <a:avLst/>
          </a:prstGeom>
          <a:solidFill>
            <a:schemeClr val="accent1">
              <a:lumMod val="20000"/>
              <a:lumOff val="80000"/>
            </a:schemeClr>
          </a:solidFill>
        </p:spPr>
        <p:txBody>
          <a:bodyPr wrap="square" rtlCol="0">
            <a:spAutoFit/>
          </a:bodyPr>
          <a:lstStyle/>
          <a:p>
            <a:r>
              <a:rPr lang="en-IN" dirty="0"/>
              <a:t>Unconfirmed vulnerability Checks</a:t>
            </a:r>
            <a:endParaRPr lang="en-US" dirty="0"/>
          </a:p>
        </p:txBody>
      </p:sp>
      <p:sp>
        <p:nvSpPr>
          <p:cNvPr id="7" name="TextBox 6"/>
          <p:cNvSpPr txBox="1"/>
          <p:nvPr/>
        </p:nvSpPr>
        <p:spPr>
          <a:xfrm>
            <a:off x="12356784" y="6022054"/>
            <a:ext cx="1515291" cy="969496"/>
          </a:xfrm>
          <a:prstGeom prst="rect">
            <a:avLst/>
          </a:prstGeom>
          <a:solidFill>
            <a:schemeClr val="accent1">
              <a:lumMod val="20000"/>
              <a:lumOff val="80000"/>
            </a:schemeClr>
          </a:solidFill>
        </p:spPr>
        <p:txBody>
          <a:bodyPr wrap="square" rtlCol="0">
            <a:spAutoFit/>
          </a:bodyPr>
          <a:lstStyle/>
          <a:p>
            <a:r>
              <a:rPr lang="en-IN" dirty="0"/>
              <a:t>Confirmed vulnerability Checks</a:t>
            </a:r>
            <a:endParaRPr lang="en-US" dirty="0"/>
          </a:p>
        </p:txBody>
      </p:sp>
      <p:sp>
        <p:nvSpPr>
          <p:cNvPr id="8" name="TextBox 7"/>
          <p:cNvSpPr txBox="1"/>
          <p:nvPr/>
        </p:nvSpPr>
        <p:spPr>
          <a:xfrm>
            <a:off x="12340524" y="7159078"/>
            <a:ext cx="1531551" cy="830997"/>
          </a:xfrm>
          <a:prstGeom prst="rect">
            <a:avLst/>
          </a:prstGeom>
          <a:solidFill>
            <a:schemeClr val="accent1">
              <a:lumMod val="20000"/>
              <a:lumOff val="80000"/>
            </a:schemeClr>
          </a:solidFill>
        </p:spPr>
        <p:txBody>
          <a:bodyPr wrap="square" rtlCol="0">
            <a:spAutoFit/>
          </a:bodyPr>
          <a:lstStyle/>
          <a:p>
            <a:r>
              <a:rPr lang="en-IN" sz="2400" dirty="0"/>
              <a:t>Policy Checks</a:t>
            </a:r>
            <a:endParaRPr lang="en-US" sz="2400" dirty="0"/>
          </a:p>
        </p:txBody>
      </p:sp>
      <p:sp>
        <p:nvSpPr>
          <p:cNvPr id="9" name="Shape 2"/>
          <p:cNvSpPr/>
          <p:nvPr/>
        </p:nvSpPr>
        <p:spPr>
          <a:xfrm>
            <a:off x="11572866" y="1636535"/>
            <a:ext cx="499942" cy="432550"/>
          </a:xfrm>
          <a:prstGeom prst="roundRect">
            <a:avLst>
              <a:gd name="adj" fmla="val 20000"/>
            </a:avLst>
          </a:prstGeom>
          <a:solidFill>
            <a:srgbClr val="FFFF00"/>
          </a:solidFill>
          <a:ln w="7620">
            <a:solidFill>
              <a:srgbClr val="D6BADD"/>
            </a:solidFill>
            <a:prstDash val="solid"/>
          </a:ln>
        </p:spPr>
        <p:txBody>
          <a:bodyPr/>
          <a:lstStyle/>
          <a:p>
            <a:r>
              <a:rPr lang="en-IN" dirty="0"/>
              <a:t> 1</a:t>
            </a:r>
            <a:endParaRPr lang="en-US" dirty="0"/>
          </a:p>
        </p:txBody>
      </p:sp>
      <p:sp>
        <p:nvSpPr>
          <p:cNvPr id="10" name="Shape 2"/>
          <p:cNvSpPr/>
          <p:nvPr/>
        </p:nvSpPr>
        <p:spPr>
          <a:xfrm>
            <a:off x="11572866" y="2292029"/>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2</a:t>
            </a:r>
            <a:endParaRPr lang="en-US" dirty="0"/>
          </a:p>
        </p:txBody>
      </p:sp>
      <p:sp>
        <p:nvSpPr>
          <p:cNvPr id="11" name="Shape 2"/>
          <p:cNvSpPr/>
          <p:nvPr/>
        </p:nvSpPr>
        <p:spPr>
          <a:xfrm>
            <a:off x="11572866" y="2984526"/>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3</a:t>
            </a:r>
            <a:endParaRPr lang="en-US" dirty="0"/>
          </a:p>
        </p:txBody>
      </p:sp>
      <p:sp>
        <p:nvSpPr>
          <p:cNvPr id="12" name="Shape 2"/>
          <p:cNvSpPr/>
          <p:nvPr/>
        </p:nvSpPr>
        <p:spPr>
          <a:xfrm>
            <a:off x="11572866" y="3970717"/>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4</a:t>
            </a:r>
            <a:endParaRPr lang="en-US" dirty="0"/>
          </a:p>
        </p:txBody>
      </p:sp>
      <p:sp>
        <p:nvSpPr>
          <p:cNvPr id="13" name="Shape 2"/>
          <p:cNvSpPr/>
          <p:nvPr/>
        </p:nvSpPr>
        <p:spPr>
          <a:xfrm>
            <a:off x="11572866" y="5028800"/>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5</a:t>
            </a:r>
            <a:endParaRPr lang="en-US" dirty="0"/>
          </a:p>
        </p:txBody>
      </p:sp>
      <p:sp>
        <p:nvSpPr>
          <p:cNvPr id="14" name="Shape 2"/>
          <p:cNvSpPr/>
          <p:nvPr/>
        </p:nvSpPr>
        <p:spPr>
          <a:xfrm>
            <a:off x="11572866" y="6241635"/>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6</a:t>
            </a:r>
            <a:endParaRPr lang="en-US" dirty="0"/>
          </a:p>
        </p:txBody>
      </p:sp>
      <p:sp>
        <p:nvSpPr>
          <p:cNvPr id="15" name="Shape 2"/>
          <p:cNvSpPr/>
          <p:nvPr/>
        </p:nvSpPr>
        <p:spPr>
          <a:xfrm>
            <a:off x="11572866" y="7293827"/>
            <a:ext cx="499942" cy="499943"/>
          </a:xfrm>
          <a:prstGeom prst="roundRect">
            <a:avLst>
              <a:gd name="adj" fmla="val 20000"/>
            </a:avLst>
          </a:prstGeom>
          <a:solidFill>
            <a:srgbClr val="FFFF00"/>
          </a:solidFill>
          <a:ln w="7620">
            <a:solidFill>
              <a:srgbClr val="D6BADD"/>
            </a:solidFill>
            <a:prstDash val="solid"/>
          </a:ln>
        </p:spPr>
        <p:txBody>
          <a:bodyPr/>
          <a:lstStyle/>
          <a:p>
            <a:r>
              <a:rPr lang="en-IN" dirty="0"/>
              <a:t> 7</a:t>
            </a:r>
            <a:endParaRPr lang="en-US" dirty="0"/>
          </a:p>
        </p:txBody>
      </p:sp>
      <p:sp>
        <p:nvSpPr>
          <p:cNvPr id="16" name="Right Arrow 15"/>
          <p:cNvSpPr/>
          <p:nvPr/>
        </p:nvSpPr>
        <p:spPr>
          <a:xfrm>
            <a:off x="1382486" y="440787"/>
            <a:ext cx="8109857" cy="33148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7" name="TextBox 16"/>
          <p:cNvSpPr txBox="1"/>
          <p:nvPr/>
        </p:nvSpPr>
        <p:spPr>
          <a:xfrm>
            <a:off x="1567543" y="1530088"/>
            <a:ext cx="1621971" cy="1261884"/>
          </a:xfrm>
          <a:prstGeom prst="rect">
            <a:avLst/>
          </a:prstGeom>
          <a:solidFill>
            <a:schemeClr val="accent1"/>
          </a:solidFill>
        </p:spPr>
        <p:txBody>
          <a:bodyPr wrap="square" rtlCol="0">
            <a:spAutoFit/>
          </a:bodyPr>
          <a:lstStyle/>
          <a:p>
            <a:r>
              <a:rPr lang="en-US" dirty="0"/>
              <a:t>Unconfirmed Vulnerability </a:t>
            </a:r>
          </a:p>
          <a:p>
            <a:r>
              <a:rPr lang="en-US" dirty="0"/>
              <a:t>Checks</a:t>
            </a:r>
          </a:p>
          <a:p>
            <a:endParaRPr lang="en-US" dirty="0"/>
          </a:p>
        </p:txBody>
      </p:sp>
      <p:sp>
        <p:nvSpPr>
          <p:cNvPr id="18" name="object 2"/>
          <p:cNvSpPr txBox="1"/>
          <p:nvPr/>
        </p:nvSpPr>
        <p:spPr>
          <a:xfrm>
            <a:off x="489858" y="3762781"/>
            <a:ext cx="10799032" cy="4518545"/>
          </a:xfrm>
          <a:prstGeom prst="rect">
            <a:avLst/>
          </a:prstGeom>
        </p:spPr>
        <p:txBody>
          <a:bodyPr vert="horz" wrap="square" lIns="0" tIns="12065" rIns="0" bIns="0" rtlCol="0">
            <a:spAutoFit/>
          </a:bodyPr>
          <a:lstStyle/>
          <a:p>
            <a:pPr marL="241300" indent="-228600">
              <a:lnSpc>
                <a:spcPct val="100000"/>
              </a:lnSpc>
              <a:spcBef>
                <a:spcPts val="95"/>
              </a:spcBef>
              <a:buClr>
                <a:srgbClr val="F89F29"/>
              </a:buClr>
              <a:buSzPct val="138636"/>
              <a:buFont typeface="Wingdings" pitchFamily="2" charset="2"/>
              <a:buChar char="q"/>
              <a:tabLst>
                <a:tab pos="241300" algn="l"/>
              </a:tabLst>
            </a:pPr>
            <a:r>
              <a:rPr sz="2200" spc="-15" dirty="0">
                <a:latin typeface="Tahoma"/>
                <a:cs typeface="Tahoma"/>
              </a:rPr>
              <a:t>Unconfirmed</a:t>
            </a:r>
            <a:r>
              <a:rPr sz="2200" spc="-125" dirty="0">
                <a:latin typeface="Tahoma"/>
                <a:cs typeface="Tahoma"/>
              </a:rPr>
              <a:t> </a:t>
            </a:r>
            <a:r>
              <a:rPr sz="2200" spc="-5" dirty="0">
                <a:latin typeface="Tahoma"/>
                <a:cs typeface="Tahoma"/>
              </a:rPr>
              <a:t>Vulnerability</a:t>
            </a:r>
            <a:r>
              <a:rPr sz="2200" spc="-165" dirty="0">
                <a:latin typeface="Tahoma"/>
                <a:cs typeface="Tahoma"/>
              </a:rPr>
              <a:t> </a:t>
            </a:r>
            <a:r>
              <a:rPr sz="2200" spc="-30" dirty="0">
                <a:latin typeface="Tahoma"/>
                <a:cs typeface="Tahoma"/>
              </a:rPr>
              <a:t>Checks</a:t>
            </a:r>
            <a:endParaRPr sz="2200" dirty="0">
              <a:latin typeface="Tahoma"/>
              <a:cs typeface="Tahoma"/>
            </a:endParaRPr>
          </a:p>
          <a:p>
            <a:pPr marL="698500" marR="5080" lvl="1" indent="-229235" algn="just">
              <a:lnSpc>
                <a:spcPts val="1820"/>
              </a:lnSpc>
              <a:spcBef>
                <a:spcPts val="540"/>
              </a:spcBef>
              <a:buClr>
                <a:srgbClr val="F89F29"/>
              </a:buClr>
              <a:buFont typeface="Arial MT"/>
              <a:buChar char="•"/>
              <a:tabLst>
                <a:tab pos="699135" algn="l"/>
              </a:tabLst>
            </a:pPr>
            <a:r>
              <a:rPr sz="1900" spc="-30" dirty="0">
                <a:latin typeface="Tahoma"/>
                <a:cs typeface="Tahoma"/>
              </a:rPr>
              <a:t>Primarily</a:t>
            </a:r>
            <a:r>
              <a:rPr sz="1900" spc="-130" dirty="0">
                <a:latin typeface="Tahoma"/>
                <a:cs typeface="Tahoma"/>
              </a:rPr>
              <a:t> </a:t>
            </a:r>
            <a:r>
              <a:rPr sz="1900" spc="-5" dirty="0">
                <a:latin typeface="Tahoma"/>
                <a:cs typeface="Tahoma"/>
              </a:rPr>
              <a:t>include</a:t>
            </a:r>
            <a:r>
              <a:rPr sz="1900" spc="-130" dirty="0">
                <a:latin typeface="Tahoma"/>
                <a:cs typeface="Tahoma"/>
              </a:rPr>
              <a:t> </a:t>
            </a:r>
            <a:r>
              <a:rPr sz="1900" spc="-25" dirty="0">
                <a:latin typeface="Tahoma"/>
                <a:cs typeface="Tahoma"/>
              </a:rPr>
              <a:t>checks</a:t>
            </a:r>
            <a:r>
              <a:rPr sz="1900" spc="-90" dirty="0">
                <a:latin typeface="Tahoma"/>
                <a:cs typeface="Tahoma"/>
              </a:rPr>
              <a:t> </a:t>
            </a:r>
            <a:r>
              <a:rPr sz="1900" spc="-20" dirty="0">
                <a:latin typeface="Tahoma"/>
                <a:cs typeface="Tahoma"/>
              </a:rPr>
              <a:t>based</a:t>
            </a:r>
            <a:r>
              <a:rPr sz="1900" spc="-114" dirty="0">
                <a:latin typeface="Tahoma"/>
                <a:cs typeface="Tahoma"/>
              </a:rPr>
              <a:t> </a:t>
            </a:r>
            <a:r>
              <a:rPr sz="1900" spc="-5" dirty="0">
                <a:latin typeface="Tahoma"/>
                <a:cs typeface="Tahoma"/>
              </a:rPr>
              <a:t>on</a:t>
            </a:r>
            <a:r>
              <a:rPr sz="1900" spc="-130" dirty="0">
                <a:latin typeface="Tahoma"/>
                <a:cs typeface="Tahoma"/>
              </a:rPr>
              <a:t> </a:t>
            </a:r>
            <a:r>
              <a:rPr sz="1900" dirty="0">
                <a:latin typeface="Tahoma"/>
                <a:cs typeface="Tahoma"/>
              </a:rPr>
              <a:t>patch</a:t>
            </a:r>
            <a:r>
              <a:rPr sz="1900" spc="-114" dirty="0">
                <a:latin typeface="Tahoma"/>
                <a:cs typeface="Tahoma"/>
              </a:rPr>
              <a:t> </a:t>
            </a:r>
            <a:r>
              <a:rPr sz="1900" spc="-30" dirty="0">
                <a:latin typeface="Tahoma"/>
                <a:cs typeface="Tahoma"/>
              </a:rPr>
              <a:t>and</a:t>
            </a:r>
            <a:r>
              <a:rPr sz="1900" spc="-120" dirty="0">
                <a:latin typeface="Tahoma"/>
                <a:cs typeface="Tahoma"/>
              </a:rPr>
              <a:t> </a:t>
            </a:r>
            <a:r>
              <a:rPr sz="1900" spc="-20" dirty="0">
                <a:latin typeface="Tahoma"/>
                <a:cs typeface="Tahoma"/>
              </a:rPr>
              <a:t>version</a:t>
            </a:r>
            <a:r>
              <a:rPr sz="1900" spc="-125" dirty="0">
                <a:latin typeface="Tahoma"/>
                <a:cs typeface="Tahoma"/>
              </a:rPr>
              <a:t> </a:t>
            </a:r>
            <a:r>
              <a:rPr sz="1900" spc="-30" dirty="0">
                <a:latin typeface="Tahoma"/>
                <a:cs typeface="Tahoma"/>
              </a:rPr>
              <a:t>information.</a:t>
            </a:r>
            <a:r>
              <a:rPr sz="1900" spc="-140" dirty="0">
                <a:latin typeface="Tahoma"/>
                <a:cs typeface="Tahoma"/>
              </a:rPr>
              <a:t> </a:t>
            </a:r>
            <a:r>
              <a:rPr sz="1900" spc="-70" dirty="0">
                <a:latin typeface="Tahoma"/>
                <a:cs typeface="Tahoma"/>
              </a:rPr>
              <a:t>These</a:t>
            </a:r>
            <a:r>
              <a:rPr sz="1900" spc="-105" dirty="0">
                <a:latin typeface="Tahoma"/>
                <a:cs typeface="Tahoma"/>
              </a:rPr>
              <a:t> </a:t>
            </a:r>
            <a:r>
              <a:rPr sz="1900" spc="-25" dirty="0">
                <a:latin typeface="Tahoma"/>
                <a:cs typeface="Tahoma"/>
              </a:rPr>
              <a:t>checks</a:t>
            </a:r>
            <a:r>
              <a:rPr sz="1900" spc="-95" dirty="0">
                <a:latin typeface="Tahoma"/>
                <a:cs typeface="Tahoma"/>
              </a:rPr>
              <a:t> </a:t>
            </a:r>
            <a:r>
              <a:rPr sz="1900" spc="-15" dirty="0">
                <a:latin typeface="Tahoma"/>
                <a:cs typeface="Tahoma"/>
              </a:rPr>
              <a:t>determine</a:t>
            </a:r>
            <a:r>
              <a:rPr sz="1900" spc="-140" dirty="0">
                <a:latin typeface="Tahoma"/>
                <a:cs typeface="Tahoma"/>
              </a:rPr>
              <a:t> </a:t>
            </a:r>
            <a:r>
              <a:rPr sz="1900" spc="5" dirty="0">
                <a:latin typeface="Tahoma"/>
                <a:cs typeface="Tahoma"/>
              </a:rPr>
              <a:t>that</a:t>
            </a:r>
            <a:r>
              <a:rPr sz="1900" spc="-110" dirty="0">
                <a:latin typeface="Tahoma"/>
                <a:cs typeface="Tahoma"/>
              </a:rPr>
              <a:t> </a:t>
            </a:r>
            <a:r>
              <a:rPr sz="1900" spc="-65" dirty="0">
                <a:latin typeface="Tahoma"/>
                <a:cs typeface="Tahoma"/>
              </a:rPr>
              <a:t>a </a:t>
            </a:r>
            <a:r>
              <a:rPr sz="1900" spc="-580" dirty="0">
                <a:latin typeface="Tahoma"/>
                <a:cs typeface="Tahoma"/>
              </a:rPr>
              <a:t> </a:t>
            </a:r>
            <a:r>
              <a:rPr sz="1900" spc="-20" dirty="0">
                <a:latin typeface="Tahoma"/>
                <a:cs typeface="Tahoma"/>
              </a:rPr>
              <a:t>version</a:t>
            </a:r>
            <a:r>
              <a:rPr sz="1900" spc="-130" dirty="0">
                <a:latin typeface="Tahoma"/>
                <a:cs typeface="Tahoma"/>
              </a:rPr>
              <a:t> </a:t>
            </a:r>
            <a:r>
              <a:rPr sz="1900" spc="25" dirty="0">
                <a:latin typeface="Tahoma"/>
                <a:cs typeface="Tahoma"/>
              </a:rPr>
              <a:t>of</a:t>
            </a:r>
            <a:r>
              <a:rPr sz="1900" spc="-130" dirty="0">
                <a:latin typeface="Tahoma"/>
                <a:cs typeface="Tahoma"/>
              </a:rPr>
              <a:t> </a:t>
            </a:r>
            <a:r>
              <a:rPr sz="1900" spc="-5" dirty="0">
                <a:latin typeface="Tahoma"/>
                <a:cs typeface="Tahoma"/>
              </a:rPr>
              <a:t>software</a:t>
            </a:r>
            <a:r>
              <a:rPr sz="1900" spc="-120" dirty="0">
                <a:latin typeface="Tahoma"/>
                <a:cs typeface="Tahoma"/>
              </a:rPr>
              <a:t> </a:t>
            </a:r>
            <a:r>
              <a:rPr sz="1900" spc="-55" dirty="0">
                <a:latin typeface="Tahoma"/>
                <a:cs typeface="Tahoma"/>
              </a:rPr>
              <a:t>etc.</a:t>
            </a:r>
            <a:r>
              <a:rPr sz="1900" spc="-114" dirty="0">
                <a:latin typeface="Tahoma"/>
                <a:cs typeface="Tahoma"/>
              </a:rPr>
              <a:t> </a:t>
            </a:r>
            <a:r>
              <a:rPr sz="1900" spc="-30" dirty="0">
                <a:latin typeface="Tahoma"/>
                <a:cs typeface="Tahoma"/>
              </a:rPr>
              <a:t>is</a:t>
            </a:r>
            <a:r>
              <a:rPr sz="1900" spc="-125" dirty="0">
                <a:latin typeface="Tahoma"/>
                <a:cs typeface="Tahoma"/>
              </a:rPr>
              <a:t> </a:t>
            </a:r>
            <a:r>
              <a:rPr sz="1900" dirty="0">
                <a:latin typeface="Tahoma"/>
                <a:cs typeface="Tahoma"/>
              </a:rPr>
              <a:t>known</a:t>
            </a:r>
            <a:r>
              <a:rPr sz="1900" spc="-125" dirty="0">
                <a:latin typeface="Tahoma"/>
                <a:cs typeface="Tahoma"/>
              </a:rPr>
              <a:t> </a:t>
            </a:r>
            <a:r>
              <a:rPr sz="1900" spc="45" dirty="0">
                <a:latin typeface="Tahoma"/>
                <a:cs typeface="Tahoma"/>
              </a:rPr>
              <a:t>to</a:t>
            </a:r>
            <a:r>
              <a:rPr sz="1900" spc="-135" dirty="0">
                <a:latin typeface="Tahoma"/>
                <a:cs typeface="Tahoma"/>
              </a:rPr>
              <a:t> </a:t>
            </a:r>
            <a:r>
              <a:rPr sz="1900" spc="-25" dirty="0">
                <a:latin typeface="Tahoma"/>
                <a:cs typeface="Tahoma"/>
              </a:rPr>
              <a:t>have</a:t>
            </a:r>
            <a:r>
              <a:rPr sz="1900" spc="-114" dirty="0">
                <a:latin typeface="Tahoma"/>
                <a:cs typeface="Tahoma"/>
              </a:rPr>
              <a:t> </a:t>
            </a:r>
            <a:r>
              <a:rPr sz="1900" spc="-55" dirty="0">
                <a:latin typeface="Tahoma"/>
                <a:cs typeface="Tahoma"/>
              </a:rPr>
              <a:t>an</a:t>
            </a:r>
            <a:r>
              <a:rPr sz="1900" spc="-130" dirty="0">
                <a:latin typeface="Tahoma"/>
                <a:cs typeface="Tahoma"/>
              </a:rPr>
              <a:t> </a:t>
            </a:r>
            <a:r>
              <a:rPr sz="1900" spc="-40" dirty="0">
                <a:latin typeface="Tahoma"/>
                <a:cs typeface="Tahoma"/>
              </a:rPr>
              <a:t>issue</a:t>
            </a:r>
            <a:r>
              <a:rPr sz="1900" spc="-120" dirty="0">
                <a:latin typeface="Tahoma"/>
                <a:cs typeface="Tahoma"/>
              </a:rPr>
              <a:t> </a:t>
            </a:r>
            <a:r>
              <a:rPr sz="1900" spc="15" dirty="0">
                <a:latin typeface="Tahoma"/>
                <a:cs typeface="Tahoma"/>
              </a:rPr>
              <a:t>but</a:t>
            </a:r>
            <a:r>
              <a:rPr sz="1900" spc="-120" dirty="0">
                <a:latin typeface="Tahoma"/>
                <a:cs typeface="Tahoma"/>
              </a:rPr>
              <a:t> </a:t>
            </a:r>
            <a:r>
              <a:rPr sz="1900" spc="-10" dirty="0">
                <a:latin typeface="Tahoma"/>
                <a:cs typeface="Tahoma"/>
              </a:rPr>
              <a:t>does</a:t>
            </a:r>
            <a:r>
              <a:rPr sz="1900" spc="-135" dirty="0">
                <a:latin typeface="Tahoma"/>
                <a:cs typeface="Tahoma"/>
              </a:rPr>
              <a:t> </a:t>
            </a:r>
            <a:r>
              <a:rPr sz="1900" spc="20" dirty="0">
                <a:latin typeface="Tahoma"/>
                <a:cs typeface="Tahoma"/>
              </a:rPr>
              <a:t>not</a:t>
            </a:r>
            <a:r>
              <a:rPr sz="1900" spc="-125" dirty="0">
                <a:latin typeface="Tahoma"/>
                <a:cs typeface="Tahoma"/>
              </a:rPr>
              <a:t> </a:t>
            </a:r>
            <a:r>
              <a:rPr sz="1900" spc="-15" dirty="0">
                <a:latin typeface="Tahoma"/>
                <a:cs typeface="Tahoma"/>
              </a:rPr>
              <a:t>confirm</a:t>
            </a:r>
            <a:r>
              <a:rPr sz="1900" spc="-130" dirty="0">
                <a:latin typeface="Tahoma"/>
                <a:cs typeface="Tahoma"/>
              </a:rPr>
              <a:t> </a:t>
            </a:r>
            <a:r>
              <a:rPr sz="1900" spc="5" dirty="0">
                <a:latin typeface="Tahoma"/>
                <a:cs typeface="Tahoma"/>
              </a:rPr>
              <a:t>the</a:t>
            </a:r>
            <a:r>
              <a:rPr sz="1900" spc="-125" dirty="0">
                <a:latin typeface="Tahoma"/>
                <a:cs typeface="Tahoma"/>
              </a:rPr>
              <a:t> </a:t>
            </a:r>
            <a:r>
              <a:rPr sz="1900" dirty="0">
                <a:latin typeface="Tahoma"/>
                <a:cs typeface="Tahoma"/>
              </a:rPr>
              <a:t>specific</a:t>
            </a:r>
            <a:r>
              <a:rPr sz="1900" spc="-114" dirty="0">
                <a:latin typeface="Tahoma"/>
                <a:cs typeface="Tahoma"/>
              </a:rPr>
              <a:t> </a:t>
            </a:r>
            <a:r>
              <a:rPr sz="1900" spc="-35" dirty="0">
                <a:latin typeface="Tahoma"/>
                <a:cs typeface="Tahoma"/>
              </a:rPr>
              <a:t>issue</a:t>
            </a:r>
            <a:r>
              <a:rPr sz="1900" spc="-125" dirty="0">
                <a:latin typeface="Tahoma"/>
                <a:cs typeface="Tahoma"/>
              </a:rPr>
              <a:t> </a:t>
            </a:r>
            <a:r>
              <a:rPr sz="1900" spc="-55" dirty="0">
                <a:latin typeface="Tahoma"/>
                <a:cs typeface="Tahoma"/>
              </a:rPr>
              <a:t>exists. </a:t>
            </a:r>
            <a:r>
              <a:rPr sz="1900" spc="-580" dirty="0">
                <a:latin typeface="Tahoma"/>
                <a:cs typeface="Tahoma"/>
              </a:rPr>
              <a:t> </a:t>
            </a:r>
            <a:r>
              <a:rPr sz="1900" spc="25" dirty="0">
                <a:latin typeface="Tahoma"/>
                <a:cs typeface="Tahoma"/>
              </a:rPr>
              <a:t>An</a:t>
            </a:r>
            <a:r>
              <a:rPr sz="1900" spc="-140" dirty="0">
                <a:latin typeface="Tahoma"/>
                <a:cs typeface="Tahoma"/>
              </a:rPr>
              <a:t> </a:t>
            </a:r>
            <a:r>
              <a:rPr sz="1900" spc="-20" dirty="0">
                <a:latin typeface="Tahoma"/>
                <a:cs typeface="Tahoma"/>
              </a:rPr>
              <a:t>example</a:t>
            </a:r>
            <a:r>
              <a:rPr sz="1900" spc="-130" dirty="0">
                <a:latin typeface="Tahoma"/>
                <a:cs typeface="Tahoma"/>
              </a:rPr>
              <a:t> </a:t>
            </a:r>
            <a:r>
              <a:rPr sz="1900" spc="-45" dirty="0">
                <a:latin typeface="Tahoma"/>
                <a:cs typeface="Tahoma"/>
              </a:rPr>
              <a:t>may</a:t>
            </a:r>
            <a:r>
              <a:rPr sz="1900" spc="-120" dirty="0">
                <a:latin typeface="Tahoma"/>
                <a:cs typeface="Tahoma"/>
              </a:rPr>
              <a:t> </a:t>
            </a:r>
            <a:r>
              <a:rPr sz="1900" spc="10" dirty="0">
                <a:latin typeface="Tahoma"/>
                <a:cs typeface="Tahoma"/>
              </a:rPr>
              <a:t>be</a:t>
            </a:r>
            <a:r>
              <a:rPr sz="1900" spc="-135" dirty="0">
                <a:latin typeface="Tahoma"/>
                <a:cs typeface="Tahoma"/>
              </a:rPr>
              <a:t> </a:t>
            </a:r>
            <a:r>
              <a:rPr sz="1900" spc="5" dirty="0">
                <a:latin typeface="Tahoma"/>
                <a:cs typeface="Tahoma"/>
              </a:rPr>
              <a:t>that</a:t>
            </a:r>
            <a:r>
              <a:rPr sz="1900" spc="-120" dirty="0">
                <a:latin typeface="Tahoma"/>
                <a:cs typeface="Tahoma"/>
              </a:rPr>
              <a:t> </a:t>
            </a:r>
            <a:r>
              <a:rPr sz="1900" spc="-65" dirty="0">
                <a:latin typeface="Tahoma"/>
                <a:cs typeface="Tahoma"/>
              </a:rPr>
              <a:t>a</a:t>
            </a:r>
            <a:r>
              <a:rPr sz="1900" spc="-130" dirty="0">
                <a:latin typeface="Tahoma"/>
                <a:cs typeface="Tahoma"/>
              </a:rPr>
              <a:t> </a:t>
            </a:r>
            <a:r>
              <a:rPr sz="1900" spc="-20" dirty="0">
                <a:latin typeface="Tahoma"/>
                <a:cs typeface="Tahoma"/>
              </a:rPr>
              <a:t>version</a:t>
            </a:r>
            <a:r>
              <a:rPr sz="1900" spc="-114" dirty="0">
                <a:latin typeface="Tahoma"/>
                <a:cs typeface="Tahoma"/>
              </a:rPr>
              <a:t> </a:t>
            </a:r>
            <a:r>
              <a:rPr sz="1900" spc="25" dirty="0">
                <a:latin typeface="Tahoma"/>
                <a:cs typeface="Tahoma"/>
              </a:rPr>
              <a:t>of</a:t>
            </a:r>
            <a:r>
              <a:rPr sz="1900" spc="-130" dirty="0">
                <a:latin typeface="Tahoma"/>
                <a:cs typeface="Tahoma"/>
              </a:rPr>
              <a:t> </a:t>
            </a:r>
            <a:r>
              <a:rPr sz="1900" spc="-5" dirty="0">
                <a:latin typeface="Tahoma"/>
                <a:cs typeface="Tahoma"/>
              </a:rPr>
              <a:t>software</a:t>
            </a:r>
            <a:r>
              <a:rPr sz="1900" spc="-135" dirty="0">
                <a:latin typeface="Tahoma"/>
                <a:cs typeface="Tahoma"/>
              </a:rPr>
              <a:t> </a:t>
            </a:r>
            <a:r>
              <a:rPr sz="1900" spc="-30" dirty="0">
                <a:latin typeface="Tahoma"/>
                <a:cs typeface="Tahoma"/>
              </a:rPr>
              <a:t>ships</a:t>
            </a:r>
            <a:r>
              <a:rPr sz="1900" spc="-120" dirty="0">
                <a:latin typeface="Tahoma"/>
                <a:cs typeface="Tahoma"/>
              </a:rPr>
              <a:t> </a:t>
            </a:r>
            <a:r>
              <a:rPr sz="1900" spc="30" dirty="0">
                <a:latin typeface="Tahoma"/>
                <a:cs typeface="Tahoma"/>
              </a:rPr>
              <a:t>with</a:t>
            </a:r>
            <a:r>
              <a:rPr sz="1900" spc="-140" dirty="0">
                <a:latin typeface="Tahoma"/>
                <a:cs typeface="Tahoma"/>
              </a:rPr>
              <a:t> </a:t>
            </a:r>
            <a:r>
              <a:rPr sz="1900" spc="-65" dirty="0">
                <a:latin typeface="Tahoma"/>
                <a:cs typeface="Tahoma"/>
              </a:rPr>
              <a:t>a</a:t>
            </a:r>
            <a:r>
              <a:rPr sz="1900" spc="-120" dirty="0">
                <a:latin typeface="Tahoma"/>
                <a:cs typeface="Tahoma"/>
              </a:rPr>
              <a:t> </a:t>
            </a:r>
            <a:r>
              <a:rPr sz="1900" dirty="0">
                <a:latin typeface="Tahoma"/>
                <a:cs typeface="Tahoma"/>
              </a:rPr>
              <a:t>default</a:t>
            </a:r>
            <a:r>
              <a:rPr sz="1900" spc="-130" dirty="0">
                <a:latin typeface="Tahoma"/>
                <a:cs typeface="Tahoma"/>
              </a:rPr>
              <a:t> </a:t>
            </a:r>
            <a:r>
              <a:rPr sz="1900" spc="-40" dirty="0">
                <a:latin typeface="Tahoma"/>
                <a:cs typeface="Tahoma"/>
              </a:rPr>
              <a:t>password.</a:t>
            </a:r>
            <a:r>
              <a:rPr sz="1900" spc="-125" dirty="0">
                <a:latin typeface="Tahoma"/>
                <a:cs typeface="Tahoma"/>
              </a:rPr>
              <a:t> </a:t>
            </a:r>
            <a:r>
              <a:rPr sz="1900" spc="-85" dirty="0">
                <a:latin typeface="Tahoma"/>
                <a:cs typeface="Tahoma"/>
              </a:rPr>
              <a:t>The</a:t>
            </a:r>
            <a:r>
              <a:rPr sz="1900" spc="-140" dirty="0">
                <a:latin typeface="Tahoma"/>
                <a:cs typeface="Tahoma"/>
              </a:rPr>
              <a:t> </a:t>
            </a:r>
            <a:r>
              <a:rPr sz="1900" spc="-15" dirty="0">
                <a:latin typeface="Tahoma"/>
                <a:cs typeface="Tahoma"/>
              </a:rPr>
              <a:t>check</a:t>
            </a:r>
            <a:r>
              <a:rPr sz="1900" spc="-105" dirty="0">
                <a:latin typeface="Tahoma"/>
                <a:cs typeface="Tahoma"/>
              </a:rPr>
              <a:t> </a:t>
            </a:r>
            <a:r>
              <a:rPr sz="1900" spc="20" dirty="0">
                <a:latin typeface="Tahoma"/>
                <a:cs typeface="Tahoma"/>
              </a:rPr>
              <a:t>would</a:t>
            </a:r>
            <a:r>
              <a:rPr lang="en-IN" spc="20" dirty="0">
                <a:latin typeface="Tahoma"/>
                <a:cs typeface="Tahoma"/>
              </a:rPr>
              <a:t> </a:t>
            </a:r>
            <a:r>
              <a:rPr lang="en-US" dirty="0">
                <a:latin typeface="Tahoma"/>
                <a:cs typeface="Tahoma"/>
              </a:rPr>
              <a:t>determine that that version of software is present and may have default credentials even if the credentials have already been changed.</a:t>
            </a:r>
          </a:p>
          <a:p>
            <a:pPr marL="698500" marR="5080" lvl="1" indent="-698500" algn="just">
              <a:lnSpc>
                <a:spcPts val="1820"/>
              </a:lnSpc>
              <a:spcBef>
                <a:spcPts val="540"/>
              </a:spcBef>
              <a:buClr>
                <a:srgbClr val="F89F29"/>
              </a:buClr>
            </a:pPr>
            <a:r>
              <a:rPr lang="en-IN" dirty="0">
                <a:latin typeface="Tahoma"/>
                <a:cs typeface="Tahoma"/>
              </a:rPr>
              <a:t>   </a:t>
            </a:r>
          </a:p>
          <a:p>
            <a:pPr marL="358775" marR="5080" lvl="1" indent="-358775" algn="just">
              <a:lnSpc>
                <a:spcPts val="1820"/>
              </a:lnSpc>
              <a:spcBef>
                <a:spcPts val="540"/>
              </a:spcBef>
              <a:buClr>
                <a:srgbClr val="F89F29"/>
              </a:buClr>
              <a:buFont typeface="Wingdings" pitchFamily="2" charset="2"/>
              <a:buChar char="q"/>
            </a:pPr>
            <a:r>
              <a:rPr lang="en-IN" sz="2400" dirty="0">
                <a:latin typeface="Tahoma"/>
                <a:cs typeface="Tahoma"/>
              </a:rPr>
              <a:t>Confirmed Vulnerability Checks</a:t>
            </a:r>
            <a:endParaRPr lang="en-US" sz="2400" dirty="0">
              <a:latin typeface="Tahoma"/>
              <a:cs typeface="Tahoma"/>
            </a:endParaRPr>
          </a:p>
          <a:p>
            <a:pPr marL="698500" marR="5080" lvl="1" indent="-698500" algn="just">
              <a:lnSpc>
                <a:spcPts val="1820"/>
              </a:lnSpc>
              <a:spcBef>
                <a:spcPts val="540"/>
              </a:spcBef>
              <a:buClr>
                <a:srgbClr val="F89F29"/>
              </a:buClr>
            </a:pPr>
            <a:endParaRPr lang="en-IN" dirty="0">
              <a:latin typeface="Tahoma"/>
              <a:cs typeface="Tahoma"/>
            </a:endParaRPr>
          </a:p>
          <a:p>
            <a:pPr marL="698500" marR="5080" lvl="1" indent="-698500" algn="just">
              <a:lnSpc>
                <a:spcPts val="1820"/>
              </a:lnSpc>
              <a:spcBef>
                <a:spcPts val="540"/>
              </a:spcBef>
              <a:buClr>
                <a:srgbClr val="F89F29"/>
              </a:buClr>
            </a:pPr>
            <a:r>
              <a:rPr lang="en-IN" dirty="0">
                <a:latin typeface="Tahoma"/>
                <a:cs typeface="Tahoma"/>
              </a:rPr>
              <a:t>        </a:t>
            </a:r>
            <a:endParaRPr lang="en-US" dirty="0">
              <a:latin typeface="Tahoma"/>
              <a:cs typeface="Tahoma"/>
            </a:endParaRPr>
          </a:p>
          <a:p>
            <a:pPr marL="698500" marR="5080" lvl="1" indent="-229235" algn="just">
              <a:lnSpc>
                <a:spcPts val="1820"/>
              </a:lnSpc>
              <a:spcBef>
                <a:spcPts val="540"/>
              </a:spcBef>
              <a:buClr>
                <a:srgbClr val="F89F29"/>
              </a:buClr>
              <a:buFont typeface="Arial MT"/>
              <a:buChar char="•"/>
              <a:tabLst>
                <a:tab pos="699135" algn="l"/>
              </a:tabLst>
            </a:pPr>
            <a:endParaRPr lang="en-US" dirty="0">
              <a:latin typeface="Tahoma"/>
              <a:cs typeface="Tahoma"/>
            </a:endParaRPr>
          </a:p>
          <a:p>
            <a:pPr marL="698500" marR="5080" lvl="1" indent="-229235" algn="just">
              <a:lnSpc>
                <a:spcPts val="1820"/>
              </a:lnSpc>
              <a:spcBef>
                <a:spcPts val="540"/>
              </a:spcBef>
              <a:buClr>
                <a:srgbClr val="F89F29"/>
              </a:buClr>
              <a:tabLst>
                <a:tab pos="699135" algn="l"/>
              </a:tabLst>
            </a:pPr>
            <a:endParaRPr lang="en-US" dirty="0">
              <a:latin typeface="Tahoma"/>
              <a:cs typeface="Tahoma"/>
            </a:endParaRPr>
          </a:p>
          <a:p>
            <a:pPr marL="698500" marR="5080" lvl="1" indent="-698500" algn="just">
              <a:lnSpc>
                <a:spcPts val="1820"/>
              </a:lnSpc>
              <a:spcBef>
                <a:spcPts val="540"/>
              </a:spcBef>
              <a:buClr>
                <a:srgbClr val="F89F29"/>
              </a:buClr>
            </a:pPr>
            <a:endParaRPr lang="en-US" dirty="0">
              <a:latin typeface="Tahoma"/>
              <a:cs typeface="Tahoma"/>
            </a:endParaRPr>
          </a:p>
          <a:p>
            <a:pPr marL="698500" marR="5080" lvl="1" indent="-229235" algn="just">
              <a:lnSpc>
                <a:spcPts val="1820"/>
              </a:lnSpc>
              <a:spcBef>
                <a:spcPts val="540"/>
              </a:spcBef>
              <a:buClr>
                <a:srgbClr val="F89F29"/>
              </a:buClr>
              <a:tabLst>
                <a:tab pos="699135" algn="l"/>
              </a:tabLst>
            </a:pPr>
            <a:endParaRPr lang="en-IN" dirty="0">
              <a:latin typeface="Tahoma"/>
              <a:cs typeface="Tahoma"/>
            </a:endParaRPr>
          </a:p>
          <a:p>
            <a:pPr marL="698500" marR="5080" lvl="1" indent="-229235" algn="just">
              <a:lnSpc>
                <a:spcPts val="1820"/>
              </a:lnSpc>
              <a:spcBef>
                <a:spcPts val="540"/>
              </a:spcBef>
              <a:buClr>
                <a:srgbClr val="F89F29"/>
              </a:buClr>
              <a:tabLst>
                <a:tab pos="699135" algn="l"/>
              </a:tabLst>
            </a:pPr>
            <a:endParaRPr lang="en-US" dirty="0">
              <a:latin typeface="Tahoma"/>
              <a:cs typeface="Tahoma"/>
            </a:endParaRPr>
          </a:p>
          <a:p>
            <a:pPr marL="698500" marR="5080" lvl="1" indent="-229235" algn="just">
              <a:lnSpc>
                <a:spcPts val="1820"/>
              </a:lnSpc>
              <a:spcBef>
                <a:spcPts val="540"/>
              </a:spcBef>
              <a:buClr>
                <a:srgbClr val="F89F29"/>
              </a:buClr>
              <a:buFont typeface="Arial MT"/>
              <a:buChar char="•"/>
              <a:tabLst>
                <a:tab pos="699135" algn="l"/>
              </a:tabLst>
            </a:pPr>
            <a:endParaRPr sz="1900" dirty="0">
              <a:latin typeface="Tahoma"/>
              <a:cs typeface="Tahoma"/>
            </a:endParaRPr>
          </a:p>
        </p:txBody>
      </p:sp>
      <p:sp>
        <p:nvSpPr>
          <p:cNvPr id="19" name="object 5"/>
          <p:cNvSpPr txBox="1"/>
          <p:nvPr/>
        </p:nvSpPr>
        <p:spPr>
          <a:xfrm>
            <a:off x="685800" y="6241635"/>
            <a:ext cx="10406744" cy="1240724"/>
          </a:xfrm>
          <a:prstGeom prst="rect">
            <a:avLst/>
          </a:prstGeom>
        </p:spPr>
        <p:txBody>
          <a:bodyPr vert="horz" wrap="square" lIns="0" tIns="70485" rIns="0" bIns="0" rtlCol="0">
            <a:spAutoFit/>
          </a:bodyPr>
          <a:lstStyle/>
          <a:p>
            <a:pPr marL="241300" marR="5080" indent="-229235" algn="just">
              <a:lnSpc>
                <a:spcPct val="80000"/>
              </a:lnSpc>
              <a:spcBef>
                <a:spcPts val="555"/>
              </a:spcBef>
              <a:buClr>
                <a:srgbClr val="F89F29"/>
              </a:buClr>
              <a:buFont typeface="Arial MT"/>
              <a:buChar char="•"/>
              <a:tabLst>
                <a:tab pos="241300" algn="l"/>
                <a:tab pos="241935" algn="l"/>
              </a:tabLst>
            </a:pPr>
            <a:r>
              <a:rPr sz="1900" spc="90" dirty="0">
                <a:latin typeface="Tahoma"/>
                <a:cs typeface="Tahoma"/>
              </a:rPr>
              <a:t>A</a:t>
            </a:r>
            <a:r>
              <a:rPr sz="1900" spc="-135" dirty="0">
                <a:latin typeface="Tahoma"/>
                <a:cs typeface="Tahoma"/>
              </a:rPr>
              <a:t> </a:t>
            </a:r>
            <a:r>
              <a:rPr sz="1900" spc="-10" dirty="0">
                <a:latin typeface="Tahoma"/>
                <a:cs typeface="Tahoma"/>
              </a:rPr>
              <a:t>confirmed</a:t>
            </a:r>
            <a:r>
              <a:rPr sz="1900" spc="-114" dirty="0">
                <a:latin typeface="Tahoma"/>
                <a:cs typeface="Tahoma"/>
              </a:rPr>
              <a:t> </a:t>
            </a:r>
            <a:r>
              <a:rPr sz="1900" spc="-20" dirty="0">
                <a:latin typeface="Tahoma"/>
                <a:cs typeface="Tahoma"/>
              </a:rPr>
              <a:t>check</a:t>
            </a:r>
            <a:r>
              <a:rPr sz="1900" spc="-95" dirty="0">
                <a:latin typeface="Tahoma"/>
                <a:cs typeface="Tahoma"/>
              </a:rPr>
              <a:t> </a:t>
            </a:r>
            <a:r>
              <a:rPr sz="1900" spc="-40" dirty="0">
                <a:latin typeface="Tahoma"/>
                <a:cs typeface="Tahoma"/>
              </a:rPr>
              <a:t>may</a:t>
            </a:r>
            <a:r>
              <a:rPr sz="1900" spc="-130" dirty="0">
                <a:latin typeface="Tahoma"/>
                <a:cs typeface="Tahoma"/>
              </a:rPr>
              <a:t> </a:t>
            </a:r>
            <a:r>
              <a:rPr sz="1900" spc="10" dirty="0">
                <a:latin typeface="Tahoma"/>
                <a:cs typeface="Tahoma"/>
              </a:rPr>
              <a:t>go</a:t>
            </a:r>
            <a:r>
              <a:rPr sz="1900" spc="-125" dirty="0">
                <a:latin typeface="Tahoma"/>
                <a:cs typeface="Tahoma"/>
              </a:rPr>
              <a:t> </a:t>
            </a:r>
            <a:r>
              <a:rPr sz="1900" spc="-65" dirty="0">
                <a:latin typeface="Tahoma"/>
                <a:cs typeface="Tahoma"/>
              </a:rPr>
              <a:t>a</a:t>
            </a:r>
            <a:r>
              <a:rPr sz="1900" spc="-130" dirty="0">
                <a:latin typeface="Tahoma"/>
                <a:cs typeface="Tahoma"/>
              </a:rPr>
              <a:t> </a:t>
            </a:r>
            <a:r>
              <a:rPr sz="1900" spc="-5" dirty="0">
                <a:latin typeface="Tahoma"/>
                <a:cs typeface="Tahoma"/>
              </a:rPr>
              <a:t>step</a:t>
            </a:r>
            <a:r>
              <a:rPr sz="1900" spc="-110" dirty="0">
                <a:latin typeface="Tahoma"/>
                <a:cs typeface="Tahoma"/>
              </a:rPr>
              <a:t> </a:t>
            </a:r>
            <a:r>
              <a:rPr sz="1900" spc="-25" dirty="0">
                <a:latin typeface="Tahoma"/>
                <a:cs typeface="Tahoma"/>
              </a:rPr>
              <a:t>further</a:t>
            </a:r>
            <a:r>
              <a:rPr sz="1900" spc="-100" dirty="0">
                <a:latin typeface="Tahoma"/>
                <a:cs typeface="Tahoma"/>
              </a:rPr>
              <a:t> </a:t>
            </a:r>
            <a:r>
              <a:rPr sz="1900" spc="-20" dirty="0">
                <a:latin typeface="Tahoma"/>
                <a:cs typeface="Tahoma"/>
              </a:rPr>
              <a:t>than</a:t>
            </a:r>
            <a:r>
              <a:rPr sz="1900" spc="-110" dirty="0">
                <a:latin typeface="Tahoma"/>
                <a:cs typeface="Tahoma"/>
              </a:rPr>
              <a:t> </a:t>
            </a:r>
            <a:r>
              <a:rPr sz="1900" spc="-25" dirty="0">
                <a:latin typeface="Tahoma"/>
                <a:cs typeface="Tahoma"/>
              </a:rPr>
              <a:t>our</a:t>
            </a:r>
            <a:r>
              <a:rPr sz="1900" spc="-130" dirty="0">
                <a:latin typeface="Tahoma"/>
                <a:cs typeface="Tahoma"/>
              </a:rPr>
              <a:t> </a:t>
            </a:r>
            <a:r>
              <a:rPr sz="1900" spc="-15" dirty="0">
                <a:latin typeface="Tahoma"/>
                <a:cs typeface="Tahoma"/>
              </a:rPr>
              <a:t>Unconfirmed</a:t>
            </a:r>
            <a:r>
              <a:rPr sz="1900" spc="-110" dirty="0">
                <a:latin typeface="Tahoma"/>
                <a:cs typeface="Tahoma"/>
              </a:rPr>
              <a:t> </a:t>
            </a:r>
            <a:r>
              <a:rPr sz="1900" spc="-5" dirty="0">
                <a:latin typeface="Tahoma"/>
                <a:cs typeface="Tahoma"/>
              </a:rPr>
              <a:t>Vulnerability</a:t>
            </a:r>
            <a:r>
              <a:rPr sz="1900" spc="-125" dirty="0">
                <a:latin typeface="Tahoma"/>
                <a:cs typeface="Tahoma"/>
              </a:rPr>
              <a:t> </a:t>
            </a:r>
            <a:r>
              <a:rPr sz="1900" spc="-15" dirty="0">
                <a:latin typeface="Tahoma"/>
                <a:cs typeface="Tahoma"/>
              </a:rPr>
              <a:t>check</a:t>
            </a:r>
            <a:r>
              <a:rPr sz="1900" spc="-95" dirty="0">
                <a:latin typeface="Tahoma"/>
                <a:cs typeface="Tahoma"/>
              </a:rPr>
              <a:t> </a:t>
            </a:r>
            <a:r>
              <a:rPr sz="1900" spc="10" dirty="0">
                <a:latin typeface="Tahoma"/>
                <a:cs typeface="Tahoma"/>
              </a:rPr>
              <a:t>by</a:t>
            </a:r>
            <a:r>
              <a:rPr sz="1900" spc="-125" dirty="0">
                <a:latin typeface="Tahoma"/>
                <a:cs typeface="Tahoma"/>
              </a:rPr>
              <a:t> </a:t>
            </a:r>
            <a:r>
              <a:rPr sz="1900" spc="-10" dirty="0">
                <a:latin typeface="Tahoma"/>
                <a:cs typeface="Tahoma"/>
              </a:rPr>
              <a:t>specifying </a:t>
            </a:r>
            <a:r>
              <a:rPr sz="1900" spc="-5" dirty="0">
                <a:latin typeface="Tahoma"/>
                <a:cs typeface="Tahoma"/>
              </a:rPr>
              <a:t> </a:t>
            </a:r>
            <a:r>
              <a:rPr sz="1900" dirty="0">
                <a:latin typeface="Tahoma"/>
                <a:cs typeface="Tahoma"/>
              </a:rPr>
              <a:t>that</a:t>
            </a:r>
            <a:r>
              <a:rPr sz="1900" spc="-114" dirty="0">
                <a:latin typeface="Tahoma"/>
                <a:cs typeface="Tahoma"/>
              </a:rPr>
              <a:t> </a:t>
            </a:r>
            <a:r>
              <a:rPr sz="1900" spc="-65" dirty="0">
                <a:latin typeface="Tahoma"/>
                <a:cs typeface="Tahoma"/>
              </a:rPr>
              <a:t>a</a:t>
            </a:r>
            <a:r>
              <a:rPr sz="1900" spc="-130" dirty="0">
                <a:latin typeface="Tahoma"/>
                <a:cs typeface="Tahoma"/>
              </a:rPr>
              <a:t> </a:t>
            </a:r>
            <a:r>
              <a:rPr sz="1900" dirty="0">
                <a:latin typeface="Tahoma"/>
                <a:cs typeface="Tahoma"/>
              </a:rPr>
              <a:t>specific</a:t>
            </a:r>
            <a:r>
              <a:rPr sz="1900" spc="-114" dirty="0">
                <a:latin typeface="Tahoma"/>
                <a:cs typeface="Tahoma"/>
              </a:rPr>
              <a:t> </a:t>
            </a:r>
            <a:r>
              <a:rPr sz="1900" spc="-80" dirty="0">
                <a:latin typeface="Tahoma"/>
                <a:cs typeface="Tahoma"/>
              </a:rPr>
              <a:t>OS,</a:t>
            </a:r>
            <a:r>
              <a:rPr sz="1900" spc="-130" dirty="0">
                <a:latin typeface="Tahoma"/>
                <a:cs typeface="Tahoma"/>
              </a:rPr>
              <a:t> </a:t>
            </a:r>
            <a:r>
              <a:rPr sz="1900" dirty="0">
                <a:latin typeface="Tahoma"/>
                <a:cs typeface="Tahoma"/>
              </a:rPr>
              <a:t>Application,</a:t>
            </a:r>
            <a:r>
              <a:rPr sz="1900" spc="-140" dirty="0">
                <a:latin typeface="Tahoma"/>
                <a:cs typeface="Tahoma"/>
              </a:rPr>
              <a:t> </a:t>
            </a:r>
            <a:r>
              <a:rPr sz="1900" spc="-30" dirty="0">
                <a:latin typeface="Tahoma"/>
                <a:cs typeface="Tahoma"/>
              </a:rPr>
              <a:t>and</a:t>
            </a:r>
            <a:r>
              <a:rPr sz="1900" spc="-120" dirty="0">
                <a:latin typeface="Tahoma"/>
                <a:cs typeface="Tahoma"/>
              </a:rPr>
              <a:t> </a:t>
            </a:r>
            <a:r>
              <a:rPr sz="1900" dirty="0">
                <a:latin typeface="Tahoma"/>
                <a:cs typeface="Tahoma"/>
              </a:rPr>
              <a:t>specific</a:t>
            </a:r>
            <a:r>
              <a:rPr sz="1900" spc="-114" dirty="0">
                <a:latin typeface="Tahoma"/>
                <a:cs typeface="Tahoma"/>
              </a:rPr>
              <a:t> </a:t>
            </a:r>
            <a:r>
              <a:rPr sz="1900" spc="-20" dirty="0">
                <a:latin typeface="Tahoma"/>
                <a:cs typeface="Tahoma"/>
              </a:rPr>
              <a:t>version</a:t>
            </a:r>
            <a:r>
              <a:rPr sz="1900" spc="-130" dirty="0">
                <a:latin typeface="Tahoma"/>
                <a:cs typeface="Tahoma"/>
              </a:rPr>
              <a:t> </a:t>
            </a:r>
            <a:r>
              <a:rPr sz="1900" spc="25" dirty="0">
                <a:latin typeface="Tahoma"/>
                <a:cs typeface="Tahoma"/>
              </a:rPr>
              <a:t>of</a:t>
            </a:r>
            <a:r>
              <a:rPr sz="1900" spc="-130" dirty="0">
                <a:latin typeface="Tahoma"/>
                <a:cs typeface="Tahoma"/>
              </a:rPr>
              <a:t> </a:t>
            </a:r>
            <a:r>
              <a:rPr sz="1900" spc="-30" dirty="0">
                <a:latin typeface="Tahoma"/>
                <a:cs typeface="Tahoma"/>
              </a:rPr>
              <a:t>each</a:t>
            </a:r>
            <a:r>
              <a:rPr sz="1900" spc="-110" dirty="0">
                <a:latin typeface="Tahoma"/>
                <a:cs typeface="Tahoma"/>
              </a:rPr>
              <a:t> </a:t>
            </a:r>
            <a:r>
              <a:rPr sz="1900" spc="-25" dirty="0">
                <a:latin typeface="Tahoma"/>
                <a:cs typeface="Tahoma"/>
              </a:rPr>
              <a:t>must</a:t>
            </a:r>
            <a:r>
              <a:rPr sz="1900" spc="-114" dirty="0">
                <a:latin typeface="Tahoma"/>
                <a:cs typeface="Tahoma"/>
              </a:rPr>
              <a:t> </a:t>
            </a:r>
            <a:r>
              <a:rPr sz="1900" spc="10" dirty="0">
                <a:latin typeface="Tahoma"/>
                <a:cs typeface="Tahoma"/>
              </a:rPr>
              <a:t>be</a:t>
            </a:r>
            <a:r>
              <a:rPr sz="1900" spc="-135" dirty="0">
                <a:latin typeface="Tahoma"/>
                <a:cs typeface="Tahoma"/>
              </a:rPr>
              <a:t> </a:t>
            </a:r>
            <a:r>
              <a:rPr sz="1900" spc="-20" dirty="0">
                <a:latin typeface="Tahoma"/>
                <a:cs typeface="Tahoma"/>
              </a:rPr>
              <a:t>present</a:t>
            </a:r>
            <a:r>
              <a:rPr sz="1900" spc="-120" dirty="0">
                <a:latin typeface="Tahoma"/>
                <a:cs typeface="Tahoma"/>
              </a:rPr>
              <a:t> </a:t>
            </a:r>
            <a:r>
              <a:rPr sz="1900" spc="-5" dirty="0">
                <a:latin typeface="Tahoma"/>
                <a:cs typeface="Tahoma"/>
              </a:rPr>
              <a:t>before</a:t>
            </a:r>
            <a:r>
              <a:rPr sz="1900" spc="-120" dirty="0">
                <a:latin typeface="Tahoma"/>
                <a:cs typeface="Tahoma"/>
              </a:rPr>
              <a:t> </a:t>
            </a:r>
            <a:r>
              <a:rPr sz="1900" spc="35" dirty="0">
                <a:latin typeface="Tahoma"/>
                <a:cs typeface="Tahoma"/>
              </a:rPr>
              <a:t>it</a:t>
            </a:r>
            <a:r>
              <a:rPr sz="1900" spc="-135" dirty="0">
                <a:latin typeface="Tahoma"/>
                <a:cs typeface="Tahoma"/>
              </a:rPr>
              <a:t> </a:t>
            </a:r>
            <a:r>
              <a:rPr sz="1900" spc="-15" dirty="0">
                <a:latin typeface="Tahoma"/>
                <a:cs typeface="Tahoma"/>
              </a:rPr>
              <a:t>tries</a:t>
            </a:r>
            <a:r>
              <a:rPr sz="1900" spc="-130" dirty="0">
                <a:latin typeface="Tahoma"/>
                <a:cs typeface="Tahoma"/>
              </a:rPr>
              <a:t> </a:t>
            </a:r>
            <a:r>
              <a:rPr sz="1900" spc="45" dirty="0">
                <a:latin typeface="Tahoma"/>
                <a:cs typeface="Tahoma"/>
              </a:rPr>
              <a:t>to</a:t>
            </a:r>
            <a:r>
              <a:rPr sz="1900" spc="-125" dirty="0">
                <a:latin typeface="Tahoma"/>
                <a:cs typeface="Tahoma"/>
              </a:rPr>
              <a:t> </a:t>
            </a:r>
            <a:r>
              <a:rPr sz="1900" spc="-15" dirty="0">
                <a:latin typeface="Tahoma"/>
                <a:cs typeface="Tahoma"/>
              </a:rPr>
              <a:t>take </a:t>
            </a:r>
            <a:r>
              <a:rPr sz="1900" spc="-580" dirty="0">
                <a:latin typeface="Tahoma"/>
                <a:cs typeface="Tahoma"/>
              </a:rPr>
              <a:t> </a:t>
            </a:r>
            <a:r>
              <a:rPr sz="1900" spc="-55" dirty="0">
                <a:latin typeface="Tahoma"/>
                <a:cs typeface="Tahoma"/>
              </a:rPr>
              <a:t>an</a:t>
            </a:r>
            <a:r>
              <a:rPr sz="1900" spc="-130" dirty="0">
                <a:latin typeface="Tahoma"/>
                <a:cs typeface="Tahoma"/>
              </a:rPr>
              <a:t> </a:t>
            </a:r>
            <a:r>
              <a:rPr sz="1900" dirty="0">
                <a:latin typeface="Tahoma"/>
                <a:cs typeface="Tahoma"/>
              </a:rPr>
              <a:t>action</a:t>
            </a:r>
            <a:r>
              <a:rPr sz="1900" spc="-125" dirty="0">
                <a:latin typeface="Tahoma"/>
                <a:cs typeface="Tahoma"/>
              </a:rPr>
              <a:t> </a:t>
            </a:r>
            <a:r>
              <a:rPr sz="1900" spc="45" dirty="0">
                <a:latin typeface="Tahoma"/>
                <a:cs typeface="Tahoma"/>
              </a:rPr>
              <a:t>to</a:t>
            </a:r>
            <a:r>
              <a:rPr sz="1900" spc="-125" dirty="0">
                <a:latin typeface="Tahoma"/>
                <a:cs typeface="Tahoma"/>
              </a:rPr>
              <a:t> </a:t>
            </a:r>
            <a:r>
              <a:rPr sz="1900" spc="-10" dirty="0">
                <a:latin typeface="Tahoma"/>
                <a:cs typeface="Tahoma"/>
              </a:rPr>
              <a:t>verify</a:t>
            </a:r>
            <a:r>
              <a:rPr sz="1900" spc="-120" dirty="0">
                <a:latin typeface="Tahoma"/>
                <a:cs typeface="Tahoma"/>
              </a:rPr>
              <a:t> </a:t>
            </a:r>
            <a:r>
              <a:rPr sz="1900" spc="10" dirty="0">
                <a:latin typeface="Tahoma"/>
                <a:cs typeface="Tahoma"/>
              </a:rPr>
              <a:t>if</a:t>
            </a:r>
            <a:r>
              <a:rPr sz="1900" spc="-130" dirty="0">
                <a:latin typeface="Tahoma"/>
                <a:cs typeface="Tahoma"/>
              </a:rPr>
              <a:t> </a:t>
            </a:r>
            <a:r>
              <a:rPr sz="1900" spc="-65" dirty="0">
                <a:latin typeface="Tahoma"/>
                <a:cs typeface="Tahoma"/>
              </a:rPr>
              <a:t>a</a:t>
            </a:r>
            <a:r>
              <a:rPr sz="1900" spc="-130" dirty="0">
                <a:latin typeface="Tahoma"/>
                <a:cs typeface="Tahoma"/>
              </a:rPr>
              <a:t> </a:t>
            </a:r>
            <a:r>
              <a:rPr sz="1900" spc="-10" dirty="0">
                <a:latin typeface="Tahoma"/>
                <a:cs typeface="Tahoma"/>
              </a:rPr>
              <a:t>vulnerability</a:t>
            </a:r>
            <a:r>
              <a:rPr sz="1900" spc="-130" dirty="0">
                <a:latin typeface="Tahoma"/>
                <a:cs typeface="Tahoma"/>
              </a:rPr>
              <a:t> </a:t>
            </a:r>
            <a:r>
              <a:rPr sz="1900" spc="-55" dirty="0">
                <a:latin typeface="Tahoma"/>
                <a:cs typeface="Tahoma"/>
              </a:rPr>
              <a:t>exists.</a:t>
            </a:r>
            <a:r>
              <a:rPr sz="1900" spc="-114" dirty="0">
                <a:latin typeface="Tahoma"/>
                <a:cs typeface="Tahoma"/>
              </a:rPr>
              <a:t> </a:t>
            </a:r>
            <a:r>
              <a:rPr sz="1900" spc="-35" dirty="0">
                <a:latin typeface="Tahoma"/>
                <a:cs typeface="Tahoma"/>
              </a:rPr>
              <a:t>For</a:t>
            </a:r>
            <a:r>
              <a:rPr sz="1900" spc="-114" dirty="0">
                <a:latin typeface="Tahoma"/>
                <a:cs typeface="Tahoma"/>
              </a:rPr>
              <a:t> </a:t>
            </a:r>
            <a:r>
              <a:rPr sz="1900" dirty="0">
                <a:latin typeface="Tahoma"/>
                <a:cs typeface="Tahoma"/>
              </a:rPr>
              <a:t>the</a:t>
            </a:r>
            <a:r>
              <a:rPr sz="1900" spc="-135" dirty="0">
                <a:latin typeface="Tahoma"/>
                <a:cs typeface="Tahoma"/>
              </a:rPr>
              <a:t> </a:t>
            </a:r>
            <a:r>
              <a:rPr sz="1900" spc="-20" dirty="0">
                <a:latin typeface="Tahoma"/>
                <a:cs typeface="Tahoma"/>
              </a:rPr>
              <a:t>example</a:t>
            </a:r>
            <a:r>
              <a:rPr sz="1900" spc="-130" dirty="0">
                <a:latin typeface="Tahoma"/>
                <a:cs typeface="Tahoma"/>
              </a:rPr>
              <a:t> </a:t>
            </a:r>
            <a:r>
              <a:rPr sz="1900" spc="-10" dirty="0">
                <a:latin typeface="Tahoma"/>
                <a:cs typeface="Tahoma"/>
              </a:rPr>
              <a:t>where</a:t>
            </a:r>
            <a:r>
              <a:rPr sz="1900" spc="-130" dirty="0">
                <a:latin typeface="Tahoma"/>
                <a:cs typeface="Tahoma"/>
              </a:rPr>
              <a:t> </a:t>
            </a:r>
            <a:r>
              <a:rPr sz="1900" spc="-65" dirty="0">
                <a:latin typeface="Tahoma"/>
                <a:cs typeface="Tahoma"/>
              </a:rPr>
              <a:t>a</a:t>
            </a:r>
            <a:r>
              <a:rPr sz="1900" spc="-120" dirty="0">
                <a:latin typeface="Tahoma"/>
                <a:cs typeface="Tahoma"/>
              </a:rPr>
              <a:t> </a:t>
            </a:r>
            <a:r>
              <a:rPr sz="1900" spc="-20" dirty="0">
                <a:latin typeface="Tahoma"/>
                <a:cs typeface="Tahoma"/>
              </a:rPr>
              <a:t>vulnerable</a:t>
            </a:r>
            <a:r>
              <a:rPr sz="1900" spc="-114" dirty="0">
                <a:latin typeface="Tahoma"/>
                <a:cs typeface="Tahoma"/>
              </a:rPr>
              <a:t> </a:t>
            </a:r>
            <a:r>
              <a:rPr sz="1900" spc="-20" dirty="0">
                <a:latin typeface="Tahoma"/>
                <a:cs typeface="Tahoma"/>
              </a:rPr>
              <a:t>version</a:t>
            </a:r>
            <a:r>
              <a:rPr sz="1900" spc="-125" dirty="0">
                <a:latin typeface="Tahoma"/>
                <a:cs typeface="Tahoma"/>
              </a:rPr>
              <a:t> </a:t>
            </a:r>
            <a:r>
              <a:rPr sz="1900" spc="25" dirty="0">
                <a:latin typeface="Tahoma"/>
                <a:cs typeface="Tahoma"/>
              </a:rPr>
              <a:t>of</a:t>
            </a:r>
            <a:r>
              <a:rPr sz="1900" spc="-130" dirty="0">
                <a:latin typeface="Tahoma"/>
                <a:cs typeface="Tahoma"/>
              </a:rPr>
              <a:t> </a:t>
            </a:r>
            <a:r>
              <a:rPr sz="1900" spc="-5" dirty="0">
                <a:latin typeface="Tahoma"/>
                <a:cs typeface="Tahoma"/>
              </a:rPr>
              <a:t>software </a:t>
            </a:r>
            <a:r>
              <a:rPr sz="1900" spc="-580" dirty="0">
                <a:latin typeface="Tahoma"/>
                <a:cs typeface="Tahoma"/>
              </a:rPr>
              <a:t> </a:t>
            </a:r>
            <a:r>
              <a:rPr sz="1900" spc="-30" dirty="0">
                <a:latin typeface="Tahoma"/>
                <a:cs typeface="Tahoma"/>
              </a:rPr>
              <a:t>is</a:t>
            </a:r>
            <a:r>
              <a:rPr sz="1900" spc="-130" dirty="0">
                <a:latin typeface="Tahoma"/>
                <a:cs typeface="Tahoma"/>
              </a:rPr>
              <a:t> </a:t>
            </a:r>
            <a:r>
              <a:rPr sz="1900" spc="-20" dirty="0">
                <a:latin typeface="Tahoma"/>
                <a:cs typeface="Tahoma"/>
              </a:rPr>
              <a:t>present</a:t>
            </a:r>
            <a:r>
              <a:rPr sz="1900" spc="-120" dirty="0">
                <a:latin typeface="Tahoma"/>
                <a:cs typeface="Tahoma"/>
              </a:rPr>
              <a:t> </a:t>
            </a:r>
            <a:r>
              <a:rPr sz="1900" dirty="0">
                <a:latin typeface="Tahoma"/>
                <a:cs typeface="Tahoma"/>
              </a:rPr>
              <a:t>that</a:t>
            </a:r>
            <a:r>
              <a:rPr sz="1900" spc="-110" dirty="0">
                <a:latin typeface="Tahoma"/>
                <a:cs typeface="Tahoma"/>
              </a:rPr>
              <a:t> </a:t>
            </a:r>
            <a:r>
              <a:rPr sz="1900" spc="-30" dirty="0">
                <a:latin typeface="Tahoma"/>
                <a:cs typeface="Tahoma"/>
              </a:rPr>
              <a:t>is</a:t>
            </a:r>
            <a:r>
              <a:rPr sz="1900" spc="-135" dirty="0">
                <a:latin typeface="Tahoma"/>
                <a:cs typeface="Tahoma"/>
              </a:rPr>
              <a:t> </a:t>
            </a:r>
            <a:r>
              <a:rPr sz="1900" dirty="0">
                <a:latin typeface="Tahoma"/>
                <a:cs typeface="Tahoma"/>
              </a:rPr>
              <a:t>known</a:t>
            </a:r>
            <a:r>
              <a:rPr sz="1900" spc="-130" dirty="0">
                <a:latin typeface="Tahoma"/>
                <a:cs typeface="Tahoma"/>
              </a:rPr>
              <a:t> </a:t>
            </a:r>
            <a:r>
              <a:rPr sz="1900" spc="45" dirty="0">
                <a:latin typeface="Tahoma"/>
                <a:cs typeface="Tahoma"/>
              </a:rPr>
              <a:t>to</a:t>
            </a:r>
            <a:r>
              <a:rPr sz="1900" spc="-125" dirty="0">
                <a:latin typeface="Tahoma"/>
                <a:cs typeface="Tahoma"/>
              </a:rPr>
              <a:t> </a:t>
            </a:r>
            <a:r>
              <a:rPr sz="1900" spc="-20" dirty="0">
                <a:latin typeface="Tahoma"/>
                <a:cs typeface="Tahoma"/>
              </a:rPr>
              <a:t>ship</a:t>
            </a:r>
            <a:r>
              <a:rPr sz="1900" spc="-130" dirty="0">
                <a:latin typeface="Tahoma"/>
                <a:cs typeface="Tahoma"/>
              </a:rPr>
              <a:t> </a:t>
            </a:r>
            <a:r>
              <a:rPr sz="1900" spc="25" dirty="0">
                <a:latin typeface="Tahoma"/>
                <a:cs typeface="Tahoma"/>
              </a:rPr>
              <a:t>with</a:t>
            </a:r>
            <a:r>
              <a:rPr sz="1900" spc="-130" dirty="0">
                <a:latin typeface="Tahoma"/>
                <a:cs typeface="Tahoma"/>
              </a:rPr>
              <a:t> </a:t>
            </a:r>
            <a:r>
              <a:rPr sz="1900" spc="-65" dirty="0">
                <a:latin typeface="Tahoma"/>
                <a:cs typeface="Tahoma"/>
              </a:rPr>
              <a:t>a</a:t>
            </a:r>
            <a:r>
              <a:rPr sz="1900" spc="-120" dirty="0">
                <a:latin typeface="Tahoma"/>
                <a:cs typeface="Tahoma"/>
              </a:rPr>
              <a:t> </a:t>
            </a:r>
            <a:r>
              <a:rPr sz="1900" dirty="0">
                <a:latin typeface="Tahoma"/>
                <a:cs typeface="Tahoma"/>
              </a:rPr>
              <a:t>known</a:t>
            </a:r>
            <a:r>
              <a:rPr sz="1900" spc="-130" dirty="0">
                <a:latin typeface="Tahoma"/>
                <a:cs typeface="Tahoma"/>
              </a:rPr>
              <a:t> </a:t>
            </a:r>
            <a:r>
              <a:rPr sz="1900" dirty="0">
                <a:latin typeface="Tahoma"/>
                <a:cs typeface="Tahoma"/>
              </a:rPr>
              <a:t>default</a:t>
            </a:r>
            <a:r>
              <a:rPr sz="1900" spc="-140" dirty="0">
                <a:latin typeface="Tahoma"/>
                <a:cs typeface="Tahoma"/>
              </a:rPr>
              <a:t> </a:t>
            </a:r>
            <a:r>
              <a:rPr sz="1900" spc="-15" dirty="0">
                <a:latin typeface="Tahoma"/>
                <a:cs typeface="Tahoma"/>
              </a:rPr>
              <a:t>password</a:t>
            </a:r>
            <a:r>
              <a:rPr sz="1900" spc="-120" dirty="0">
                <a:latin typeface="Tahoma"/>
                <a:cs typeface="Tahoma"/>
              </a:rPr>
              <a:t> </a:t>
            </a:r>
            <a:r>
              <a:rPr sz="1900" spc="5" dirty="0">
                <a:latin typeface="Tahoma"/>
                <a:cs typeface="Tahoma"/>
              </a:rPr>
              <a:t>the</a:t>
            </a:r>
            <a:r>
              <a:rPr sz="1900" spc="-120" dirty="0">
                <a:latin typeface="Tahoma"/>
                <a:cs typeface="Tahoma"/>
              </a:rPr>
              <a:t> </a:t>
            </a:r>
            <a:r>
              <a:rPr sz="1900" spc="-15" dirty="0">
                <a:latin typeface="Tahoma"/>
                <a:cs typeface="Tahoma"/>
              </a:rPr>
              <a:t>check</a:t>
            </a:r>
            <a:r>
              <a:rPr sz="1900" spc="-105" dirty="0">
                <a:latin typeface="Tahoma"/>
                <a:cs typeface="Tahoma"/>
              </a:rPr>
              <a:t> </a:t>
            </a:r>
            <a:r>
              <a:rPr sz="1900" spc="-45" dirty="0">
                <a:latin typeface="Tahoma"/>
                <a:cs typeface="Tahoma"/>
              </a:rPr>
              <a:t>may</a:t>
            </a:r>
            <a:r>
              <a:rPr sz="1900" spc="-125" dirty="0">
                <a:latin typeface="Tahoma"/>
                <a:cs typeface="Tahoma"/>
              </a:rPr>
              <a:t> </a:t>
            </a:r>
            <a:r>
              <a:rPr sz="1900" spc="10" dirty="0">
                <a:latin typeface="Tahoma"/>
                <a:cs typeface="Tahoma"/>
              </a:rPr>
              <a:t>attempt</a:t>
            </a:r>
            <a:r>
              <a:rPr sz="1900" spc="-114" dirty="0">
                <a:latin typeface="Tahoma"/>
                <a:cs typeface="Tahoma"/>
              </a:rPr>
              <a:t> </a:t>
            </a:r>
            <a:r>
              <a:rPr sz="1900" spc="45" dirty="0">
                <a:latin typeface="Tahoma"/>
                <a:cs typeface="Tahoma"/>
              </a:rPr>
              <a:t>to</a:t>
            </a:r>
            <a:r>
              <a:rPr sz="1900" spc="-135" dirty="0">
                <a:latin typeface="Tahoma"/>
                <a:cs typeface="Tahoma"/>
              </a:rPr>
              <a:t> </a:t>
            </a:r>
            <a:r>
              <a:rPr sz="1900" dirty="0">
                <a:latin typeface="Tahoma"/>
                <a:cs typeface="Tahoma"/>
              </a:rPr>
              <a:t>login </a:t>
            </a:r>
            <a:r>
              <a:rPr sz="1900" spc="5" dirty="0">
                <a:latin typeface="Tahoma"/>
                <a:cs typeface="Tahoma"/>
              </a:rPr>
              <a:t> </a:t>
            </a:r>
            <a:r>
              <a:rPr sz="1900" spc="30" dirty="0">
                <a:latin typeface="Tahoma"/>
                <a:cs typeface="Tahoma"/>
              </a:rPr>
              <a:t>with</a:t>
            </a:r>
            <a:r>
              <a:rPr sz="1900" spc="-140" dirty="0">
                <a:latin typeface="Tahoma"/>
                <a:cs typeface="Tahoma"/>
              </a:rPr>
              <a:t> </a:t>
            </a:r>
            <a:r>
              <a:rPr sz="1900" spc="-5" dirty="0">
                <a:latin typeface="Tahoma"/>
                <a:cs typeface="Tahoma"/>
              </a:rPr>
              <a:t>those</a:t>
            </a:r>
            <a:r>
              <a:rPr sz="1900" spc="-140" dirty="0">
                <a:latin typeface="Tahoma"/>
                <a:cs typeface="Tahoma"/>
              </a:rPr>
              <a:t> </a:t>
            </a:r>
            <a:r>
              <a:rPr sz="1900" dirty="0">
                <a:latin typeface="Tahoma"/>
                <a:cs typeface="Tahoma"/>
              </a:rPr>
              <a:t>known</a:t>
            </a:r>
            <a:r>
              <a:rPr sz="1900" spc="-140" dirty="0">
                <a:latin typeface="Tahoma"/>
                <a:cs typeface="Tahoma"/>
              </a:rPr>
              <a:t> </a:t>
            </a:r>
            <a:r>
              <a:rPr sz="1900" spc="-15" dirty="0">
                <a:latin typeface="Tahoma"/>
                <a:cs typeface="Tahoma"/>
              </a:rPr>
              <a:t>credentials</a:t>
            </a:r>
            <a:r>
              <a:rPr sz="1900" spc="-105" dirty="0">
                <a:latin typeface="Tahoma"/>
                <a:cs typeface="Tahoma"/>
              </a:rPr>
              <a:t> </a:t>
            </a:r>
            <a:r>
              <a:rPr sz="1900" spc="45" dirty="0">
                <a:latin typeface="Tahoma"/>
                <a:cs typeface="Tahoma"/>
              </a:rPr>
              <a:t>to</a:t>
            </a:r>
            <a:r>
              <a:rPr sz="1900" spc="-140" dirty="0">
                <a:latin typeface="Tahoma"/>
                <a:cs typeface="Tahoma"/>
              </a:rPr>
              <a:t> </a:t>
            </a:r>
            <a:r>
              <a:rPr sz="1900" spc="-10" dirty="0">
                <a:latin typeface="Tahoma"/>
                <a:cs typeface="Tahoma"/>
              </a:rPr>
              <a:t>verify</a:t>
            </a:r>
            <a:r>
              <a:rPr sz="1900" spc="-130" dirty="0">
                <a:latin typeface="Tahoma"/>
                <a:cs typeface="Tahoma"/>
              </a:rPr>
              <a:t> </a:t>
            </a:r>
            <a:r>
              <a:rPr sz="1900" spc="15" dirty="0">
                <a:latin typeface="Tahoma"/>
                <a:cs typeface="Tahoma"/>
              </a:rPr>
              <a:t>if</a:t>
            </a:r>
            <a:r>
              <a:rPr sz="1900" spc="-135" dirty="0">
                <a:latin typeface="Tahoma"/>
                <a:cs typeface="Tahoma"/>
              </a:rPr>
              <a:t> </a:t>
            </a:r>
            <a:r>
              <a:rPr sz="1900" dirty="0">
                <a:latin typeface="Tahoma"/>
                <a:cs typeface="Tahoma"/>
              </a:rPr>
              <a:t>the</a:t>
            </a:r>
            <a:r>
              <a:rPr sz="1900" spc="-125" dirty="0">
                <a:latin typeface="Tahoma"/>
                <a:cs typeface="Tahoma"/>
              </a:rPr>
              <a:t> </a:t>
            </a:r>
            <a:r>
              <a:rPr sz="1900" spc="-15" dirty="0">
                <a:latin typeface="Tahoma"/>
                <a:cs typeface="Tahoma"/>
              </a:rPr>
              <a:t>credentials</a:t>
            </a:r>
            <a:r>
              <a:rPr sz="1900" spc="-114" dirty="0">
                <a:latin typeface="Tahoma"/>
                <a:cs typeface="Tahoma"/>
              </a:rPr>
              <a:t> </a:t>
            </a:r>
            <a:r>
              <a:rPr sz="1900" spc="-25" dirty="0">
                <a:latin typeface="Tahoma"/>
                <a:cs typeface="Tahoma"/>
              </a:rPr>
              <a:t>have</a:t>
            </a:r>
            <a:r>
              <a:rPr sz="1900" spc="-135" dirty="0">
                <a:latin typeface="Tahoma"/>
                <a:cs typeface="Tahoma"/>
              </a:rPr>
              <a:t> </a:t>
            </a:r>
            <a:r>
              <a:rPr sz="1900" spc="-15" dirty="0">
                <a:latin typeface="Tahoma"/>
                <a:cs typeface="Tahoma"/>
              </a:rPr>
              <a:t>been</a:t>
            </a:r>
            <a:r>
              <a:rPr sz="1900" spc="-110" dirty="0">
                <a:latin typeface="Tahoma"/>
                <a:cs typeface="Tahoma"/>
              </a:rPr>
              <a:t> </a:t>
            </a:r>
            <a:r>
              <a:rPr sz="1900" spc="-50" dirty="0">
                <a:latin typeface="Tahoma"/>
                <a:cs typeface="Tahoma"/>
              </a:rPr>
              <a:t>changed.</a:t>
            </a:r>
            <a:endParaRPr sz="1900" dirty="0">
              <a:latin typeface="Tahoma"/>
              <a:cs typeface="Tahoma"/>
            </a:endParaRPr>
          </a:p>
        </p:txBody>
      </p:sp>
      <p:sp>
        <p:nvSpPr>
          <p:cNvPr id="21" name="TextBox 20"/>
          <p:cNvSpPr txBox="1"/>
          <p:nvPr/>
        </p:nvSpPr>
        <p:spPr>
          <a:xfrm>
            <a:off x="3559628" y="1530088"/>
            <a:ext cx="1621971" cy="1261884"/>
          </a:xfrm>
          <a:prstGeom prst="rect">
            <a:avLst/>
          </a:prstGeom>
          <a:solidFill>
            <a:schemeClr val="accent1"/>
          </a:solidFill>
        </p:spPr>
        <p:txBody>
          <a:bodyPr wrap="square" rtlCol="0">
            <a:spAutoFit/>
          </a:bodyPr>
          <a:lstStyle/>
          <a:p>
            <a:r>
              <a:rPr lang="en-US" dirty="0"/>
              <a:t>Confirmed Vulnerability </a:t>
            </a:r>
          </a:p>
          <a:p>
            <a:r>
              <a:rPr lang="en-US" dirty="0"/>
              <a:t>Checks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91" y="1411846"/>
            <a:ext cx="7374254" cy="653416"/>
          </a:xfrm>
          <a:prstGeom prst="rect">
            <a:avLst/>
          </a:prstGeom>
          <a:noFill/>
          <a:ln/>
        </p:spPr>
        <p:txBody>
          <a:bodyPr wrap="none" lIns="91427" tIns="45713" rIns="91427" bIns="45713" rtlCol="0" anchor="t"/>
          <a:lstStyle/>
          <a:p>
            <a:pPr>
              <a:lnSpc>
                <a:spcPts val="5145"/>
              </a:lnSpc>
            </a:pPr>
            <a:r>
              <a:rPr lang="en-US" sz="4100" b="1" kern="0" spc="-81" dirty="0">
                <a:solidFill>
                  <a:srgbClr val="000000"/>
                </a:solidFill>
                <a:latin typeface="Times New Roman" pitchFamily="18" charset="0"/>
                <a:ea typeface="adonis-web" pitchFamily="34" charset="-122"/>
                <a:cs typeface="Times New Roman" pitchFamily="18" charset="0"/>
              </a:rPr>
              <a:t>Common Vulnerabilities and Risks</a:t>
            </a:r>
            <a:endParaRPr lang="en-US" sz="4100" dirty="0">
              <a:latin typeface="Times New Roman" pitchFamily="18" charset="0"/>
              <a:cs typeface="Times New Roman" pitchFamily="18" charset="0"/>
            </a:endParaRPr>
          </a:p>
        </p:txBody>
      </p:sp>
      <p:sp>
        <p:nvSpPr>
          <p:cNvPr id="5" name="Shape 2"/>
          <p:cNvSpPr/>
          <p:nvPr/>
        </p:nvSpPr>
        <p:spPr>
          <a:xfrm>
            <a:off x="2348391" y="2759516"/>
            <a:ext cx="499942" cy="499943"/>
          </a:xfrm>
          <a:prstGeom prst="roundRect">
            <a:avLst>
              <a:gd name="adj" fmla="val 20000"/>
            </a:avLst>
          </a:prstGeom>
          <a:solidFill>
            <a:schemeClr val="accent1">
              <a:lumMod val="20000"/>
              <a:lumOff val="80000"/>
            </a:schemeClr>
          </a:solidFill>
          <a:ln w="7620">
            <a:solidFill>
              <a:srgbClr val="D6BADD"/>
            </a:solidFill>
            <a:prstDash val="solid"/>
          </a:ln>
        </p:spPr>
      </p:sp>
      <p:sp>
        <p:nvSpPr>
          <p:cNvPr id="6" name="Text 3"/>
          <p:cNvSpPr/>
          <p:nvPr/>
        </p:nvSpPr>
        <p:spPr>
          <a:xfrm>
            <a:off x="2512223" y="2813447"/>
            <a:ext cx="172283" cy="392074"/>
          </a:xfrm>
          <a:prstGeom prst="rect">
            <a:avLst/>
          </a:prstGeom>
          <a:noFill/>
          <a:ln/>
        </p:spPr>
        <p:txBody>
          <a:bodyPr wrap="none" lIns="91427" tIns="45713" rIns="91427" bIns="45713" rtlCol="0" anchor="t"/>
          <a:lstStyle/>
          <a:p>
            <a:pPr algn="ctr">
              <a:lnSpc>
                <a:spcPts val="3088"/>
              </a:lnSpc>
            </a:pPr>
            <a:r>
              <a:rPr lang="en-US" sz="2400" b="1" kern="0" spc="-49" dirty="0">
                <a:solidFill>
                  <a:srgbClr val="272525"/>
                </a:solidFill>
                <a:latin typeface="adonis-web" pitchFamily="34" charset="0"/>
                <a:ea typeface="adonis-web" pitchFamily="34" charset="-122"/>
                <a:cs typeface="adonis-web" pitchFamily="34" charset="-120"/>
              </a:rPr>
              <a:t>1</a:t>
            </a:r>
            <a:endParaRPr lang="en-US" sz="2400" dirty="0"/>
          </a:p>
        </p:txBody>
      </p:sp>
      <p:sp>
        <p:nvSpPr>
          <p:cNvPr id="7" name="Text 4"/>
          <p:cNvSpPr/>
          <p:nvPr/>
        </p:nvSpPr>
        <p:spPr>
          <a:xfrm>
            <a:off x="3070506" y="2759514"/>
            <a:ext cx="2614018" cy="326827"/>
          </a:xfrm>
          <a:prstGeom prst="rect">
            <a:avLst/>
          </a:prstGeom>
          <a:noFill/>
          <a:ln/>
        </p:spPr>
        <p:txBody>
          <a:bodyPr wrap="none" lIns="91427" tIns="45713" rIns="91427" bIns="45713" rtlCol="0" anchor="t"/>
          <a:lstStyle/>
          <a:p>
            <a:pPr>
              <a:lnSpc>
                <a:spcPts val="2573"/>
              </a:lnSpc>
            </a:pPr>
            <a:r>
              <a:rPr lang="en-US" sz="2000" b="1" kern="0" spc="-41" dirty="0">
                <a:solidFill>
                  <a:srgbClr val="272525"/>
                </a:solidFill>
                <a:latin typeface="adonis-web" pitchFamily="34" charset="0"/>
                <a:ea typeface="adonis-web" pitchFamily="34" charset="-122"/>
                <a:cs typeface="adonis-web" pitchFamily="34" charset="-120"/>
              </a:rPr>
              <a:t>Outdated Software</a:t>
            </a:r>
            <a:endParaRPr lang="en-US" sz="2000" dirty="0"/>
          </a:p>
        </p:txBody>
      </p:sp>
      <p:sp>
        <p:nvSpPr>
          <p:cNvPr id="8" name="Text 5"/>
          <p:cNvSpPr/>
          <p:nvPr/>
        </p:nvSpPr>
        <p:spPr>
          <a:xfrm>
            <a:off x="3070502" y="3219569"/>
            <a:ext cx="4133613" cy="1333024"/>
          </a:xfrm>
          <a:prstGeom prst="rect">
            <a:avLst/>
          </a:prstGeom>
          <a:noFill/>
          <a:ln/>
        </p:spPr>
        <p:txBody>
          <a:bodyPr wrap="square" lIns="91427" tIns="45713" rIns="91427" bIns="45713" rtlCol="0" anchor="t"/>
          <a:lstStyle/>
          <a:p>
            <a:pPr>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Failing to regularly update software, firmware, and operating systems can leave systems exposed to known vulnerabilities that can be exploited by attackers.</a:t>
            </a:r>
            <a:endParaRPr lang="en-US" sz="1700" dirty="0"/>
          </a:p>
        </p:txBody>
      </p:sp>
      <p:sp>
        <p:nvSpPr>
          <p:cNvPr id="9" name="Shape 6"/>
          <p:cNvSpPr/>
          <p:nvPr/>
        </p:nvSpPr>
        <p:spPr>
          <a:xfrm>
            <a:off x="7426287" y="2759516"/>
            <a:ext cx="499942" cy="499943"/>
          </a:xfrm>
          <a:prstGeom prst="roundRect">
            <a:avLst>
              <a:gd name="adj" fmla="val 20000"/>
            </a:avLst>
          </a:prstGeom>
          <a:solidFill>
            <a:schemeClr val="accent1">
              <a:lumMod val="20000"/>
              <a:lumOff val="80000"/>
            </a:schemeClr>
          </a:solidFill>
          <a:ln w="7620">
            <a:solidFill>
              <a:srgbClr val="D6BADD"/>
            </a:solidFill>
            <a:prstDash val="solid"/>
          </a:ln>
        </p:spPr>
      </p:sp>
      <p:sp>
        <p:nvSpPr>
          <p:cNvPr id="10" name="Text 7"/>
          <p:cNvSpPr/>
          <p:nvPr/>
        </p:nvSpPr>
        <p:spPr>
          <a:xfrm>
            <a:off x="7590119" y="2813447"/>
            <a:ext cx="172283" cy="392074"/>
          </a:xfrm>
          <a:prstGeom prst="rect">
            <a:avLst/>
          </a:prstGeom>
          <a:noFill/>
          <a:ln/>
        </p:spPr>
        <p:txBody>
          <a:bodyPr wrap="none" lIns="91427" tIns="45713" rIns="91427" bIns="45713" rtlCol="0" anchor="t"/>
          <a:lstStyle/>
          <a:p>
            <a:pPr algn="ctr">
              <a:lnSpc>
                <a:spcPts val="3088"/>
              </a:lnSpc>
            </a:pPr>
            <a:r>
              <a:rPr lang="en-US" sz="2400" b="1" kern="0" spc="-49" dirty="0">
                <a:solidFill>
                  <a:srgbClr val="272525"/>
                </a:solidFill>
                <a:latin typeface="adonis-web" pitchFamily="34" charset="0"/>
                <a:ea typeface="adonis-web" pitchFamily="34" charset="-122"/>
                <a:cs typeface="adonis-web" pitchFamily="34" charset="-120"/>
              </a:rPr>
              <a:t>2</a:t>
            </a:r>
            <a:endParaRPr lang="en-US" sz="2400" dirty="0"/>
          </a:p>
        </p:txBody>
      </p:sp>
      <p:sp>
        <p:nvSpPr>
          <p:cNvPr id="11" name="Text 8"/>
          <p:cNvSpPr/>
          <p:nvPr/>
        </p:nvSpPr>
        <p:spPr>
          <a:xfrm>
            <a:off x="8148399" y="2759514"/>
            <a:ext cx="2614018" cy="326827"/>
          </a:xfrm>
          <a:prstGeom prst="rect">
            <a:avLst/>
          </a:prstGeom>
          <a:noFill/>
          <a:ln/>
        </p:spPr>
        <p:txBody>
          <a:bodyPr wrap="none" lIns="91427" tIns="45713" rIns="91427" bIns="45713" rtlCol="0" anchor="t"/>
          <a:lstStyle/>
          <a:p>
            <a:pPr>
              <a:lnSpc>
                <a:spcPts val="2573"/>
              </a:lnSpc>
            </a:pPr>
            <a:r>
              <a:rPr lang="en-US" sz="2000" b="1" kern="0" spc="-41" dirty="0">
                <a:solidFill>
                  <a:srgbClr val="272525"/>
                </a:solidFill>
                <a:latin typeface="adonis-web" pitchFamily="34" charset="0"/>
                <a:ea typeface="adonis-web" pitchFamily="34" charset="-122"/>
                <a:cs typeface="adonis-web" pitchFamily="34" charset="-120"/>
              </a:rPr>
              <a:t>Weak Passwords</a:t>
            </a:r>
            <a:endParaRPr lang="en-US" sz="2000" dirty="0"/>
          </a:p>
        </p:txBody>
      </p:sp>
      <p:sp>
        <p:nvSpPr>
          <p:cNvPr id="12" name="Text 9"/>
          <p:cNvSpPr/>
          <p:nvPr/>
        </p:nvSpPr>
        <p:spPr>
          <a:xfrm>
            <a:off x="8148398" y="3219569"/>
            <a:ext cx="4133613" cy="1333024"/>
          </a:xfrm>
          <a:prstGeom prst="rect">
            <a:avLst/>
          </a:prstGeom>
          <a:noFill/>
          <a:ln/>
        </p:spPr>
        <p:txBody>
          <a:bodyPr wrap="square" lIns="91427" tIns="45713" rIns="91427" bIns="45713" rtlCol="0" anchor="t"/>
          <a:lstStyle/>
          <a:p>
            <a:pPr>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The use of weak or default passwords can provide easy access for malicious actors, compromising the security of systems and applications.</a:t>
            </a:r>
            <a:endParaRPr lang="en-US" sz="1700" dirty="0"/>
          </a:p>
        </p:txBody>
      </p:sp>
      <p:sp>
        <p:nvSpPr>
          <p:cNvPr id="13" name="Shape 10"/>
          <p:cNvSpPr/>
          <p:nvPr/>
        </p:nvSpPr>
        <p:spPr>
          <a:xfrm>
            <a:off x="2348391" y="5024680"/>
            <a:ext cx="499942" cy="499943"/>
          </a:xfrm>
          <a:prstGeom prst="roundRect">
            <a:avLst>
              <a:gd name="adj" fmla="val 20000"/>
            </a:avLst>
          </a:prstGeom>
          <a:solidFill>
            <a:schemeClr val="accent1">
              <a:lumMod val="20000"/>
              <a:lumOff val="80000"/>
            </a:schemeClr>
          </a:solidFill>
          <a:ln w="7620">
            <a:solidFill>
              <a:srgbClr val="D6BADD"/>
            </a:solidFill>
            <a:prstDash val="solid"/>
          </a:ln>
        </p:spPr>
      </p:sp>
      <p:sp>
        <p:nvSpPr>
          <p:cNvPr id="14" name="Text 11"/>
          <p:cNvSpPr/>
          <p:nvPr/>
        </p:nvSpPr>
        <p:spPr>
          <a:xfrm>
            <a:off x="2512223" y="5078611"/>
            <a:ext cx="172283" cy="392074"/>
          </a:xfrm>
          <a:prstGeom prst="rect">
            <a:avLst/>
          </a:prstGeom>
          <a:noFill/>
          <a:ln/>
        </p:spPr>
        <p:txBody>
          <a:bodyPr wrap="none" lIns="91427" tIns="45713" rIns="91427" bIns="45713" rtlCol="0" anchor="t"/>
          <a:lstStyle/>
          <a:p>
            <a:pPr algn="ctr">
              <a:lnSpc>
                <a:spcPts val="3088"/>
              </a:lnSpc>
            </a:pPr>
            <a:r>
              <a:rPr lang="en-US" sz="2400" b="1" kern="0" spc="-49" dirty="0">
                <a:solidFill>
                  <a:srgbClr val="272525"/>
                </a:solidFill>
                <a:latin typeface="adonis-web" pitchFamily="34" charset="0"/>
                <a:ea typeface="adonis-web" pitchFamily="34" charset="-122"/>
                <a:cs typeface="adonis-web" pitchFamily="34" charset="-120"/>
              </a:rPr>
              <a:t>3</a:t>
            </a:r>
            <a:endParaRPr lang="en-US" sz="2400" dirty="0"/>
          </a:p>
        </p:txBody>
      </p:sp>
      <p:sp>
        <p:nvSpPr>
          <p:cNvPr id="15" name="Text 12"/>
          <p:cNvSpPr/>
          <p:nvPr/>
        </p:nvSpPr>
        <p:spPr>
          <a:xfrm>
            <a:off x="3070504" y="5024676"/>
            <a:ext cx="2797731" cy="326827"/>
          </a:xfrm>
          <a:prstGeom prst="rect">
            <a:avLst/>
          </a:prstGeom>
          <a:noFill/>
          <a:ln/>
        </p:spPr>
        <p:txBody>
          <a:bodyPr wrap="none" lIns="91427" tIns="45713" rIns="91427" bIns="45713" rtlCol="0" anchor="t"/>
          <a:lstStyle/>
          <a:p>
            <a:pPr>
              <a:lnSpc>
                <a:spcPts val="2573"/>
              </a:lnSpc>
            </a:pPr>
            <a:r>
              <a:rPr lang="en-US" sz="2000" b="1" kern="0" spc="-41" dirty="0">
                <a:solidFill>
                  <a:srgbClr val="272525"/>
                </a:solidFill>
                <a:latin typeface="adonis-web" pitchFamily="34" charset="0"/>
                <a:ea typeface="adonis-web" pitchFamily="34" charset="-122"/>
                <a:cs typeface="adonis-web" pitchFamily="34" charset="-120"/>
              </a:rPr>
              <a:t>Unpatched Vulnerabilities</a:t>
            </a:r>
            <a:endParaRPr lang="en-US" sz="2000" dirty="0"/>
          </a:p>
        </p:txBody>
      </p:sp>
      <p:sp>
        <p:nvSpPr>
          <p:cNvPr id="16" name="Text 13"/>
          <p:cNvSpPr/>
          <p:nvPr/>
        </p:nvSpPr>
        <p:spPr>
          <a:xfrm>
            <a:off x="3070502" y="5484736"/>
            <a:ext cx="4133613" cy="1333024"/>
          </a:xfrm>
          <a:prstGeom prst="rect">
            <a:avLst/>
          </a:prstGeom>
          <a:noFill/>
          <a:ln/>
        </p:spPr>
        <p:txBody>
          <a:bodyPr wrap="square" lIns="91427" tIns="45713" rIns="91427" bIns="45713" rtlCol="0" anchor="t"/>
          <a:lstStyle/>
          <a:p>
            <a:pPr>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Not applying security patches and updates in a timely manner can leave organizations vulnerable to exploits targeting known vulnerabilities.</a:t>
            </a:r>
            <a:endParaRPr lang="en-US" sz="1700" dirty="0"/>
          </a:p>
        </p:txBody>
      </p:sp>
      <p:sp>
        <p:nvSpPr>
          <p:cNvPr id="17" name="Shape 14"/>
          <p:cNvSpPr/>
          <p:nvPr/>
        </p:nvSpPr>
        <p:spPr>
          <a:xfrm>
            <a:off x="7426287" y="5024680"/>
            <a:ext cx="499942" cy="499943"/>
          </a:xfrm>
          <a:prstGeom prst="roundRect">
            <a:avLst>
              <a:gd name="adj" fmla="val 20000"/>
            </a:avLst>
          </a:prstGeom>
          <a:solidFill>
            <a:schemeClr val="accent1">
              <a:lumMod val="20000"/>
              <a:lumOff val="80000"/>
            </a:schemeClr>
          </a:solidFill>
          <a:ln w="7620">
            <a:solidFill>
              <a:srgbClr val="D6BADD"/>
            </a:solidFill>
            <a:prstDash val="solid"/>
          </a:ln>
        </p:spPr>
      </p:sp>
      <p:sp>
        <p:nvSpPr>
          <p:cNvPr id="18" name="Text 15"/>
          <p:cNvSpPr/>
          <p:nvPr/>
        </p:nvSpPr>
        <p:spPr>
          <a:xfrm>
            <a:off x="7590119" y="5078611"/>
            <a:ext cx="172283" cy="392074"/>
          </a:xfrm>
          <a:prstGeom prst="rect">
            <a:avLst/>
          </a:prstGeom>
          <a:noFill/>
          <a:ln/>
        </p:spPr>
        <p:txBody>
          <a:bodyPr wrap="none" lIns="91427" tIns="45713" rIns="91427" bIns="45713" rtlCol="0" anchor="t"/>
          <a:lstStyle/>
          <a:p>
            <a:pPr algn="ctr">
              <a:lnSpc>
                <a:spcPts val="3088"/>
              </a:lnSpc>
            </a:pPr>
            <a:r>
              <a:rPr lang="en-US" sz="2400" b="1" kern="0" spc="-49" dirty="0">
                <a:solidFill>
                  <a:srgbClr val="272525"/>
                </a:solidFill>
                <a:latin typeface="adonis-web" pitchFamily="34" charset="0"/>
                <a:ea typeface="adonis-web" pitchFamily="34" charset="-122"/>
                <a:cs typeface="adonis-web" pitchFamily="34" charset="-120"/>
              </a:rPr>
              <a:t>4</a:t>
            </a:r>
            <a:endParaRPr lang="en-US" sz="2400" dirty="0"/>
          </a:p>
        </p:txBody>
      </p:sp>
      <p:sp>
        <p:nvSpPr>
          <p:cNvPr id="19" name="Text 16"/>
          <p:cNvSpPr/>
          <p:nvPr/>
        </p:nvSpPr>
        <p:spPr>
          <a:xfrm>
            <a:off x="8148399" y="5024676"/>
            <a:ext cx="2614018" cy="326827"/>
          </a:xfrm>
          <a:prstGeom prst="rect">
            <a:avLst/>
          </a:prstGeom>
          <a:noFill/>
          <a:ln/>
        </p:spPr>
        <p:txBody>
          <a:bodyPr wrap="none" lIns="91427" tIns="45713" rIns="91427" bIns="45713" rtlCol="0" anchor="t"/>
          <a:lstStyle/>
          <a:p>
            <a:pPr>
              <a:lnSpc>
                <a:spcPts val="2573"/>
              </a:lnSpc>
            </a:pPr>
            <a:r>
              <a:rPr lang="en-US" sz="2000" b="1" kern="0" spc="-41" dirty="0">
                <a:solidFill>
                  <a:srgbClr val="272525"/>
                </a:solidFill>
                <a:latin typeface="adonis-web" pitchFamily="34" charset="0"/>
                <a:ea typeface="adonis-web" pitchFamily="34" charset="-122"/>
                <a:cs typeface="adonis-web" pitchFamily="34" charset="-120"/>
              </a:rPr>
              <a:t>Configuration Issues</a:t>
            </a:r>
            <a:endParaRPr lang="en-US" sz="2000" dirty="0"/>
          </a:p>
        </p:txBody>
      </p:sp>
      <p:sp>
        <p:nvSpPr>
          <p:cNvPr id="20" name="Text 17"/>
          <p:cNvSpPr/>
          <p:nvPr/>
        </p:nvSpPr>
        <p:spPr>
          <a:xfrm>
            <a:off x="8148398" y="5484736"/>
            <a:ext cx="4133613" cy="1333024"/>
          </a:xfrm>
          <a:prstGeom prst="rect">
            <a:avLst/>
          </a:prstGeom>
          <a:noFill/>
          <a:ln/>
        </p:spPr>
        <p:txBody>
          <a:bodyPr wrap="square" lIns="91427" tIns="45713" rIns="91427" bIns="45713" rtlCol="0" anchor="t"/>
          <a:lstStyle/>
          <a:p>
            <a:pPr>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Misconfigurations in servers, network devices, and applications can inadvertently create security weaknesses that can be leveraged by attackers.</a:t>
            </a:r>
            <a:endParaRPr lang="en-US" sz="1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94" y="868919"/>
            <a:ext cx="9898261" cy="653416"/>
          </a:xfrm>
          <a:prstGeom prst="rect">
            <a:avLst/>
          </a:prstGeom>
          <a:noFill/>
          <a:ln/>
        </p:spPr>
        <p:txBody>
          <a:bodyPr wrap="none" lIns="91427" tIns="45713" rIns="91427" bIns="45713" rtlCol="0" anchor="t"/>
          <a:lstStyle/>
          <a:p>
            <a:pPr>
              <a:lnSpc>
                <a:spcPts val="5145"/>
              </a:lnSpc>
            </a:pPr>
            <a:r>
              <a:rPr lang="en-US" sz="4100" b="1" kern="0" spc="-81" dirty="0">
                <a:solidFill>
                  <a:srgbClr val="000000"/>
                </a:solidFill>
                <a:latin typeface="Times New Roman" pitchFamily="18" charset="0"/>
                <a:ea typeface="adonis-web" pitchFamily="34" charset="-122"/>
                <a:cs typeface="Times New Roman" pitchFamily="18" charset="0"/>
              </a:rPr>
              <a:t>Effective Vulnerability Management Practices</a:t>
            </a:r>
            <a:endParaRPr lang="en-US" sz="4100" dirty="0">
              <a:latin typeface="Times New Roman" pitchFamily="18" charset="0"/>
              <a:cs typeface="Times New Roman" pitchFamily="18" charset="0"/>
            </a:endParaRPr>
          </a:p>
        </p:txBody>
      </p:sp>
      <p:sp>
        <p:nvSpPr>
          <p:cNvPr id="5" name="Shape 2"/>
          <p:cNvSpPr/>
          <p:nvPr/>
        </p:nvSpPr>
        <p:spPr>
          <a:xfrm>
            <a:off x="2348391" y="1966674"/>
            <a:ext cx="4855726" cy="2585918"/>
          </a:xfrm>
          <a:prstGeom prst="roundRect">
            <a:avLst>
              <a:gd name="adj" fmla="val 3867"/>
            </a:avLst>
          </a:prstGeom>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sp>
      <p:sp>
        <p:nvSpPr>
          <p:cNvPr id="6" name="Text 3"/>
          <p:cNvSpPr/>
          <p:nvPr/>
        </p:nvSpPr>
        <p:spPr>
          <a:xfrm>
            <a:off x="2578181" y="2196468"/>
            <a:ext cx="2614018" cy="326827"/>
          </a:xfrm>
          <a:prstGeom prst="rect">
            <a:avLst/>
          </a:prstGeom>
          <a:noFill/>
          <a:ln/>
        </p:spPr>
        <p:txBody>
          <a:bodyPr wrap="none" lIns="91427" tIns="45713" rIns="91427" bIns="45713" rtlCol="0" anchor="t"/>
          <a:lstStyle/>
          <a:p>
            <a:pPr>
              <a:lnSpc>
                <a:spcPts val="2573"/>
              </a:lnSpc>
            </a:pPr>
            <a:r>
              <a:rPr lang="en-US" sz="2000" b="1" kern="0" spc="-41" dirty="0">
                <a:solidFill>
                  <a:srgbClr val="272525"/>
                </a:solidFill>
                <a:latin typeface="adonis-web" pitchFamily="34" charset="0"/>
                <a:ea typeface="adonis-web" pitchFamily="34" charset="-122"/>
                <a:cs typeface="adonis-web" pitchFamily="34" charset="-120"/>
              </a:rPr>
              <a:t>1. Regular Testing</a:t>
            </a:r>
            <a:endParaRPr lang="en-US" sz="2000" dirty="0"/>
          </a:p>
        </p:txBody>
      </p:sp>
      <p:sp>
        <p:nvSpPr>
          <p:cNvPr id="7" name="Text 4"/>
          <p:cNvSpPr/>
          <p:nvPr/>
        </p:nvSpPr>
        <p:spPr>
          <a:xfrm>
            <a:off x="2578181" y="2656522"/>
            <a:ext cx="4396146" cy="1666283"/>
          </a:xfrm>
          <a:prstGeom prst="rect">
            <a:avLst/>
          </a:prstGeom>
          <a:solidFill>
            <a:schemeClr val="accent1">
              <a:lumMod val="20000"/>
              <a:lumOff val="80000"/>
            </a:schemeClr>
          </a:solidFill>
          <a:ln/>
        </p:spPr>
        <p:txBody>
          <a:bodyPr wrap="square" lIns="91427" tIns="45713" rIns="91427" bIns="45713" rtlCol="0" anchor="t"/>
          <a:lstStyle/>
          <a:p>
            <a:pPr>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Conducting vulnerability testing on a regular basis, such as quarterly or semi-annually, helps organizations stay ahead of emerging threats and ensure their security posture remains robust.</a:t>
            </a:r>
            <a:endParaRPr lang="en-US" sz="1700" dirty="0"/>
          </a:p>
        </p:txBody>
      </p:sp>
      <p:sp>
        <p:nvSpPr>
          <p:cNvPr id="8" name="Shape 5"/>
          <p:cNvSpPr/>
          <p:nvPr/>
        </p:nvSpPr>
        <p:spPr>
          <a:xfrm>
            <a:off x="7426287" y="1966674"/>
            <a:ext cx="4855726" cy="2585918"/>
          </a:xfrm>
          <a:prstGeom prst="roundRect">
            <a:avLst>
              <a:gd name="adj" fmla="val 3867"/>
            </a:avLst>
          </a:prstGeom>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sp>
      <p:sp>
        <p:nvSpPr>
          <p:cNvPr id="9" name="Text 6"/>
          <p:cNvSpPr/>
          <p:nvPr/>
        </p:nvSpPr>
        <p:spPr>
          <a:xfrm>
            <a:off x="7656077" y="2196468"/>
            <a:ext cx="2614018" cy="326827"/>
          </a:xfrm>
          <a:prstGeom prst="rect">
            <a:avLst/>
          </a:prstGeom>
          <a:noFill/>
          <a:ln/>
        </p:spPr>
        <p:txBody>
          <a:bodyPr wrap="none" lIns="91427" tIns="45713" rIns="91427" bIns="45713" rtlCol="0" anchor="t"/>
          <a:lstStyle/>
          <a:p>
            <a:pPr>
              <a:lnSpc>
                <a:spcPts val="2573"/>
              </a:lnSpc>
            </a:pPr>
            <a:r>
              <a:rPr lang="en-US" sz="2000" b="1" kern="0" spc="-41" dirty="0">
                <a:solidFill>
                  <a:srgbClr val="272525"/>
                </a:solidFill>
                <a:latin typeface="adonis-web" pitchFamily="34" charset="0"/>
                <a:ea typeface="adonis-web" pitchFamily="34" charset="-122"/>
                <a:cs typeface="adonis-web" pitchFamily="34" charset="-120"/>
              </a:rPr>
              <a:t>2. Prioritization</a:t>
            </a:r>
            <a:endParaRPr lang="en-US" sz="2000" dirty="0"/>
          </a:p>
        </p:txBody>
      </p:sp>
      <p:sp>
        <p:nvSpPr>
          <p:cNvPr id="10" name="Text 7"/>
          <p:cNvSpPr/>
          <p:nvPr/>
        </p:nvSpPr>
        <p:spPr>
          <a:xfrm>
            <a:off x="7656077" y="2656526"/>
            <a:ext cx="4396146" cy="1666280"/>
          </a:xfrm>
          <a:prstGeom prst="rect">
            <a:avLst/>
          </a:prstGeom>
          <a:noFill/>
          <a:ln/>
        </p:spPr>
        <p:txBody>
          <a:bodyPr wrap="square" lIns="91427" tIns="45713" rIns="91427" bIns="45713" rtlCol="0" anchor="t"/>
          <a:lstStyle/>
          <a:p>
            <a:pPr>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Focusing on the most critical vulnerabilities, based on factors like exploitability and potential impact, allows organizations to effectively allocate resources and address the most significant risks first.</a:t>
            </a:r>
            <a:endParaRPr lang="en-US" sz="1700" dirty="0"/>
          </a:p>
        </p:txBody>
      </p:sp>
      <p:sp>
        <p:nvSpPr>
          <p:cNvPr id="11" name="Shape 8"/>
          <p:cNvSpPr/>
          <p:nvPr/>
        </p:nvSpPr>
        <p:spPr>
          <a:xfrm>
            <a:off x="2348391" y="4774763"/>
            <a:ext cx="4855726" cy="2585918"/>
          </a:xfrm>
          <a:prstGeom prst="roundRect">
            <a:avLst>
              <a:gd name="adj" fmla="val 3867"/>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sp>
      <p:sp>
        <p:nvSpPr>
          <p:cNvPr id="12" name="Text 9"/>
          <p:cNvSpPr/>
          <p:nvPr/>
        </p:nvSpPr>
        <p:spPr>
          <a:xfrm>
            <a:off x="2578183" y="4841143"/>
            <a:ext cx="3441617" cy="326827"/>
          </a:xfrm>
          <a:prstGeom prst="rect">
            <a:avLst/>
          </a:prstGeom>
          <a:noFill/>
          <a:ln/>
        </p:spPr>
        <p:txBody>
          <a:bodyPr wrap="none" lIns="91427" tIns="45713" rIns="91427" bIns="45713" rtlCol="0" anchor="t"/>
          <a:lstStyle/>
          <a:p>
            <a:pPr>
              <a:lnSpc>
                <a:spcPts val="2573"/>
              </a:lnSpc>
            </a:pPr>
            <a:r>
              <a:rPr lang="en-US" sz="2000" b="1" kern="0" spc="-41" dirty="0">
                <a:solidFill>
                  <a:srgbClr val="272525"/>
                </a:solidFill>
                <a:latin typeface="adonis-web" pitchFamily="34" charset="0"/>
                <a:ea typeface="adonis-web" pitchFamily="34" charset="-122"/>
                <a:cs typeface="adonis-web" pitchFamily="34" charset="-120"/>
              </a:rPr>
              <a:t>3. Comprehensive Coverage</a:t>
            </a:r>
            <a:endParaRPr lang="en-US" sz="2000" dirty="0"/>
          </a:p>
        </p:txBody>
      </p:sp>
      <p:sp>
        <p:nvSpPr>
          <p:cNvPr id="13" name="Text 10"/>
          <p:cNvSpPr/>
          <p:nvPr/>
        </p:nvSpPr>
        <p:spPr>
          <a:xfrm>
            <a:off x="2578181" y="5331383"/>
            <a:ext cx="4396146" cy="2029297"/>
          </a:xfrm>
          <a:prstGeom prst="rect">
            <a:avLst/>
          </a:prstGeom>
          <a:noFill/>
          <a:ln/>
        </p:spPr>
        <p:txBody>
          <a:bodyPr wrap="square" lIns="91427" tIns="45713" rIns="91427" bIns="45713" rtlCol="0" anchor="t"/>
          <a:lstStyle/>
          <a:p>
            <a:pPr>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Ensuring that all aspects of the IT infrastructure, including networks, web applications, databases, and endpoints, are thoroughly tested for vulnerabilities is essential for maintaining a robust security posture.</a:t>
            </a:r>
            <a:endParaRPr lang="en-US" sz="1700" dirty="0"/>
          </a:p>
        </p:txBody>
      </p:sp>
      <p:sp>
        <p:nvSpPr>
          <p:cNvPr id="14" name="Shape 11"/>
          <p:cNvSpPr/>
          <p:nvPr/>
        </p:nvSpPr>
        <p:spPr>
          <a:xfrm>
            <a:off x="7426287" y="4774763"/>
            <a:ext cx="4855726" cy="2585918"/>
          </a:xfrm>
          <a:prstGeom prst="roundRect">
            <a:avLst>
              <a:gd name="adj" fmla="val 3867"/>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sp>
      <p:sp>
        <p:nvSpPr>
          <p:cNvPr id="15" name="Text 12"/>
          <p:cNvSpPr/>
          <p:nvPr/>
        </p:nvSpPr>
        <p:spPr>
          <a:xfrm>
            <a:off x="7656077" y="5004557"/>
            <a:ext cx="2614018" cy="326827"/>
          </a:xfrm>
          <a:prstGeom prst="rect">
            <a:avLst/>
          </a:prstGeom>
          <a:noFill/>
          <a:ln/>
        </p:spPr>
        <p:txBody>
          <a:bodyPr wrap="none" lIns="91427" tIns="45713" rIns="91427" bIns="45713" rtlCol="0" anchor="t"/>
          <a:lstStyle/>
          <a:p>
            <a:pPr>
              <a:lnSpc>
                <a:spcPts val="2573"/>
              </a:lnSpc>
            </a:pPr>
            <a:r>
              <a:rPr lang="en-US" sz="2000" b="1" kern="0" spc="-41" dirty="0">
                <a:solidFill>
                  <a:srgbClr val="272525"/>
                </a:solidFill>
                <a:latin typeface="adonis-web" pitchFamily="34" charset="0"/>
                <a:ea typeface="adonis-web" pitchFamily="34" charset="-122"/>
                <a:cs typeface="adonis-web" pitchFamily="34" charset="-120"/>
              </a:rPr>
              <a:t>4. Training and Awareness</a:t>
            </a:r>
            <a:endParaRPr lang="en-US" sz="2000" dirty="0"/>
          </a:p>
        </p:txBody>
      </p:sp>
      <p:sp>
        <p:nvSpPr>
          <p:cNvPr id="16" name="Text 13"/>
          <p:cNvSpPr/>
          <p:nvPr/>
        </p:nvSpPr>
        <p:spPr>
          <a:xfrm>
            <a:off x="7656077" y="5464612"/>
            <a:ext cx="4396146" cy="1666280"/>
          </a:xfrm>
          <a:prstGeom prst="rect">
            <a:avLst/>
          </a:prstGeom>
          <a:noFill/>
          <a:ln/>
        </p:spPr>
        <p:txBody>
          <a:bodyPr wrap="square" lIns="91427" tIns="45713" rIns="91427" bIns="45713" rtlCol="0" anchor="t"/>
          <a:lstStyle/>
          <a:p>
            <a:pPr>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Educating employees on the importance of security and their role in preventing and mitigating vulnerabilities can significantly enhance an organization's overall security posture.</a:t>
            </a:r>
            <a:endParaRPr lang="en-US" sz="1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3627" y="1754371"/>
            <a:ext cx="4240319" cy="3370139"/>
          </a:xfrm>
          <a:prstGeom prst="rect">
            <a:avLst/>
          </a:prstGeom>
          <a:noFill/>
        </p:spPr>
        <p:txBody>
          <a:bodyPr wrap="square" lIns="91427" tIns="45713" rIns="91427" bIns="45713" rtlCol="0">
            <a:spAutoFit/>
          </a:bodyPr>
          <a:lstStyle/>
          <a:p>
            <a:r>
              <a:rPr lang="en-IN" sz="7100" dirty="0"/>
              <a:t>                                                                                                                                                                     </a:t>
            </a:r>
            <a:r>
              <a:rPr lang="en-IN" sz="6000" dirty="0">
                <a:latin typeface="Times New Roman" pitchFamily="18" charset="0"/>
                <a:cs typeface="Times New Roman" pitchFamily="18" charset="0"/>
              </a:rPr>
              <a:t>THANK</a:t>
            </a:r>
            <a:r>
              <a:rPr lang="en-IN" sz="7100" dirty="0">
                <a:latin typeface="Times New Roman" pitchFamily="18" charset="0"/>
                <a:cs typeface="Times New Roman" pitchFamily="18" charset="0"/>
              </a:rPr>
              <a:t> YOU </a:t>
            </a:r>
            <a:endParaRPr lang="en-US" sz="71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93374C75-D2AF-AE1D-38A5-BF348E3ADF53}"/>
              </a:ext>
            </a:extLst>
          </p:cNvPr>
          <p:cNvPicPr>
            <a:picLocks noChangeAspect="1"/>
          </p:cNvPicPr>
          <p:nvPr/>
        </p:nvPicPr>
        <p:blipFill rotWithShape="1">
          <a:blip r:embed="rId2"/>
          <a:srcRect b="7843"/>
          <a:stretch/>
        </p:blipFill>
        <p:spPr>
          <a:xfrm>
            <a:off x="4832769" y="2392324"/>
            <a:ext cx="5419988" cy="5235777"/>
          </a:xfrm>
          <a:prstGeom prst="rect">
            <a:avLst/>
          </a:prstGeom>
        </p:spPr>
      </p:pic>
      <p:sp>
        <p:nvSpPr>
          <p:cNvPr id="5" name="TextBox 4">
            <a:extLst>
              <a:ext uri="{FF2B5EF4-FFF2-40B4-BE49-F238E27FC236}">
                <a16:creationId xmlns:a16="http://schemas.microsoft.com/office/drawing/2014/main" id="{30B0CA43-B2B4-D1DC-B1CD-8EB7BCBEA10F}"/>
              </a:ext>
            </a:extLst>
          </p:cNvPr>
          <p:cNvSpPr txBox="1"/>
          <p:nvPr/>
        </p:nvSpPr>
        <p:spPr>
          <a:xfrm>
            <a:off x="4263656" y="935665"/>
            <a:ext cx="5246949" cy="1015663"/>
          </a:xfrm>
          <a:prstGeom prst="rect">
            <a:avLst/>
          </a:prstGeom>
          <a:noFill/>
        </p:spPr>
        <p:txBody>
          <a:bodyPr wrap="none" rtlCol="0">
            <a:spAutoFit/>
          </a:bodyPr>
          <a:lstStyle/>
          <a:p>
            <a:r>
              <a:rPr lang="en-GB" sz="6000" b="1" i="1" dirty="0">
                <a:latin typeface="Bookman Old Style" panose="02050604050505020204" pitchFamily="18" charset="0"/>
              </a:rPr>
              <a:t>THANK  YOU</a:t>
            </a:r>
            <a:endParaRPr lang="en-IN" sz="6000" b="1" i="1" dirty="0">
              <a:latin typeface="Bookman Old Style" panose="02050604050505020204" pitchFamily="18" charset="0"/>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D5E77F-C552-0BA8-73CA-C31BF539F00C}"/>
              </a:ext>
            </a:extLst>
          </p:cNvPr>
          <p:cNvSpPr txBox="1"/>
          <p:nvPr/>
        </p:nvSpPr>
        <p:spPr>
          <a:xfrm>
            <a:off x="1171575" y="4065301"/>
            <a:ext cx="10429875" cy="1077218"/>
          </a:xfrm>
          <a:prstGeom prst="rect">
            <a:avLst/>
          </a:prstGeom>
          <a:noFill/>
        </p:spPr>
        <p:txBody>
          <a:bodyPr wrap="square" rtlCol="0">
            <a:spAutoFit/>
          </a:bodyPr>
          <a:lstStyle/>
          <a:p>
            <a:r>
              <a:rPr lang="en-IN" sz="3200" dirty="0"/>
              <a:t>https://www.youtube.com/watch?v=cEMKm-k-Drs&amp;list=PLOMx6Layn69iwMczrFcUstlHSQA4OJ4FC&amp;index=4</a:t>
            </a:r>
          </a:p>
        </p:txBody>
      </p:sp>
      <p:sp>
        <p:nvSpPr>
          <p:cNvPr id="4" name="TextBox 3">
            <a:extLst>
              <a:ext uri="{FF2B5EF4-FFF2-40B4-BE49-F238E27FC236}">
                <a16:creationId xmlns:a16="http://schemas.microsoft.com/office/drawing/2014/main" id="{6B010746-070C-0406-867F-381E97F61D5B}"/>
              </a:ext>
            </a:extLst>
          </p:cNvPr>
          <p:cNvSpPr txBox="1"/>
          <p:nvPr/>
        </p:nvSpPr>
        <p:spPr>
          <a:xfrm>
            <a:off x="1371599" y="2606993"/>
            <a:ext cx="3529013" cy="584775"/>
          </a:xfrm>
          <a:prstGeom prst="rect">
            <a:avLst/>
          </a:prstGeom>
          <a:noFill/>
        </p:spPr>
        <p:txBody>
          <a:bodyPr wrap="square" rtlCol="0">
            <a:spAutoFit/>
          </a:bodyPr>
          <a:lstStyle/>
          <a:p>
            <a:r>
              <a:rPr lang="en-GB" sz="3200" b="1" dirty="0"/>
              <a:t>DEMO Video</a:t>
            </a:r>
            <a:endParaRPr lang="en-IN" sz="3200" b="1" dirty="0"/>
          </a:p>
        </p:txBody>
      </p:sp>
    </p:spTree>
    <p:extLst>
      <p:ext uri="{BB962C8B-B14F-4D97-AF65-F5344CB8AC3E}">
        <p14:creationId xmlns:p14="http://schemas.microsoft.com/office/powerpoint/2010/main" val="75133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C139-CE4B-4ECC-6F9D-67D8BF517900}"/>
              </a:ext>
            </a:extLst>
          </p:cNvPr>
          <p:cNvSpPr>
            <a:spLocks noGrp="1"/>
          </p:cNvSpPr>
          <p:nvPr>
            <p:ph type="title"/>
          </p:nvPr>
        </p:nvSpPr>
        <p:spPr>
          <a:xfrm>
            <a:off x="1463040" y="329566"/>
            <a:ext cx="12252960" cy="1222787"/>
          </a:xfrm>
        </p:spPr>
        <p:txBody>
          <a:bodyPr/>
          <a:lstStyle/>
          <a:p>
            <a:r>
              <a:rPr lang="en-GB" dirty="0">
                <a:solidFill>
                  <a:srgbClr val="002060"/>
                </a:solidFill>
              </a:rPr>
              <a:t>Vulnerability ?</a:t>
            </a:r>
            <a:endParaRPr lang="en-IN" dirty="0">
              <a:solidFill>
                <a:srgbClr val="002060"/>
              </a:solidFill>
            </a:endParaRPr>
          </a:p>
        </p:txBody>
      </p:sp>
      <p:sp>
        <p:nvSpPr>
          <p:cNvPr id="3" name="Content Placeholder 2">
            <a:extLst>
              <a:ext uri="{FF2B5EF4-FFF2-40B4-BE49-F238E27FC236}">
                <a16:creationId xmlns:a16="http://schemas.microsoft.com/office/drawing/2014/main" id="{A2257043-C372-40F0-06D8-38D0C8986402}"/>
              </a:ext>
            </a:extLst>
          </p:cNvPr>
          <p:cNvSpPr>
            <a:spLocks noGrp="1"/>
          </p:cNvSpPr>
          <p:nvPr>
            <p:ph sz="quarter" idx="1"/>
          </p:nvPr>
        </p:nvSpPr>
        <p:spPr>
          <a:xfrm>
            <a:off x="1212112" y="1737360"/>
            <a:ext cx="11955248" cy="5486400"/>
          </a:xfrm>
        </p:spPr>
        <p:txBody>
          <a:bodyPr>
            <a:normAutofit/>
          </a:bodyPr>
          <a:lstStyle/>
          <a:p>
            <a:r>
              <a:rPr lang="en-US" sz="2800" dirty="0">
                <a:solidFill>
                  <a:srgbClr val="242B2E"/>
                </a:solidFill>
              </a:rPr>
              <a:t>Key to hack a system</a:t>
            </a:r>
          </a:p>
          <a:p>
            <a:r>
              <a:rPr lang="en-GB" sz="2800" dirty="0"/>
              <a:t>A security vulnerability is a weakness, bug, or programming mistake in hardware or software that attackers can exploit to compromise your network and gain unauthorized access to your data and systems. </a:t>
            </a:r>
          </a:p>
          <a:p>
            <a:pPr marL="0" indent="0">
              <a:buNone/>
            </a:pPr>
            <a:endParaRPr lang="en-IN" sz="2800" dirty="0"/>
          </a:p>
          <a:p>
            <a:r>
              <a:rPr lang="en-IN" sz="3200" b="1" dirty="0"/>
              <a:t>Weakness(CWE) vs Vulnerability(CVE)</a:t>
            </a:r>
          </a:p>
          <a:p>
            <a:pPr marL="0" indent="0">
              <a:buNone/>
            </a:pPr>
            <a:r>
              <a:rPr lang="en-IN" sz="2800" dirty="0"/>
              <a:t> While CVE identifies specific instances of vulnerabilities, </a:t>
            </a:r>
          </a:p>
          <a:p>
            <a:pPr marL="0" indent="0">
              <a:buNone/>
            </a:pPr>
            <a:r>
              <a:rPr lang="en-IN" sz="2800" dirty="0"/>
              <a:t>CWE categorizes the common flaws or weaknesses that </a:t>
            </a:r>
          </a:p>
          <a:p>
            <a:pPr marL="0" indent="0">
              <a:buNone/>
            </a:pPr>
            <a:r>
              <a:rPr lang="en-IN" sz="2800" dirty="0"/>
              <a:t>can lead to vulnerabilities.</a:t>
            </a:r>
          </a:p>
          <a:p>
            <a:pPr marL="0" indent="0">
              <a:buNone/>
            </a:pPr>
            <a:r>
              <a:rPr lang="en-US" sz="2800" b="0" dirty="0">
                <a:solidFill>
                  <a:srgbClr val="242B2E"/>
                </a:solidFill>
                <a:effectLst/>
              </a:rPr>
              <a:t>Database by NIST: https://nvd.nist.gov/vuln</a:t>
            </a:r>
            <a:endParaRPr lang="en-IN" sz="2800" dirty="0"/>
          </a:p>
          <a:p>
            <a:endParaRPr lang="en-IN" dirty="0"/>
          </a:p>
          <a:p>
            <a:pPr marL="0" indent="0">
              <a:buNone/>
            </a:pPr>
            <a:endParaRPr lang="en-IN" dirty="0"/>
          </a:p>
        </p:txBody>
      </p:sp>
      <p:pic>
        <p:nvPicPr>
          <p:cNvPr id="5" name="Picture 4">
            <a:extLst>
              <a:ext uri="{FF2B5EF4-FFF2-40B4-BE49-F238E27FC236}">
                <a16:creationId xmlns:a16="http://schemas.microsoft.com/office/drawing/2014/main" id="{16887213-2203-4759-9751-D22A3B7F769A}"/>
              </a:ext>
            </a:extLst>
          </p:cNvPr>
          <p:cNvPicPr>
            <a:picLocks noChangeAspect="1"/>
          </p:cNvPicPr>
          <p:nvPr/>
        </p:nvPicPr>
        <p:blipFill>
          <a:blip r:embed="rId2"/>
          <a:stretch>
            <a:fillRect/>
          </a:stretch>
        </p:blipFill>
        <p:spPr>
          <a:xfrm>
            <a:off x="9409815" y="3931019"/>
            <a:ext cx="3247183" cy="3292741"/>
          </a:xfrm>
          <a:prstGeom prst="rect">
            <a:avLst/>
          </a:prstGeom>
        </p:spPr>
      </p:pic>
    </p:spTree>
    <p:extLst>
      <p:ext uri="{BB962C8B-B14F-4D97-AF65-F5344CB8AC3E}">
        <p14:creationId xmlns:p14="http://schemas.microsoft.com/office/powerpoint/2010/main" val="366217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1393-7D02-F6AC-6539-524FCB41BEEB}"/>
              </a:ext>
            </a:extLst>
          </p:cNvPr>
          <p:cNvSpPr>
            <a:spLocks noGrp="1"/>
          </p:cNvSpPr>
          <p:nvPr>
            <p:ph type="title"/>
          </p:nvPr>
        </p:nvSpPr>
        <p:spPr>
          <a:xfrm>
            <a:off x="1463040" y="329566"/>
            <a:ext cx="12435840" cy="967606"/>
          </a:xfrm>
        </p:spPr>
        <p:txBody>
          <a:bodyPr>
            <a:normAutofit/>
          </a:bodyPr>
          <a:lstStyle/>
          <a:p>
            <a:r>
              <a:rPr lang="en-GB" sz="4800" b="1" dirty="0"/>
              <a:t>Vulnerability-Types</a:t>
            </a:r>
            <a:endParaRPr lang="en-IN" sz="4800" b="1" dirty="0"/>
          </a:p>
        </p:txBody>
      </p:sp>
      <p:sp>
        <p:nvSpPr>
          <p:cNvPr id="3" name="Content Placeholder 2">
            <a:extLst>
              <a:ext uri="{FF2B5EF4-FFF2-40B4-BE49-F238E27FC236}">
                <a16:creationId xmlns:a16="http://schemas.microsoft.com/office/drawing/2014/main" id="{72506F75-5F05-1123-6E88-F8C467D5019C}"/>
              </a:ext>
            </a:extLst>
          </p:cNvPr>
          <p:cNvSpPr>
            <a:spLocks noGrp="1"/>
          </p:cNvSpPr>
          <p:nvPr>
            <p:ph sz="quarter" idx="1"/>
          </p:nvPr>
        </p:nvSpPr>
        <p:spPr>
          <a:xfrm>
            <a:off x="1463040" y="4968320"/>
            <a:ext cx="10349732" cy="2255439"/>
          </a:xfrm>
        </p:spPr>
        <p:txBody>
          <a:bodyPr anchor="ctr">
            <a:normAutofit fontScale="70000" lnSpcReduction="20000"/>
          </a:bodyPr>
          <a:lstStyle/>
          <a:p>
            <a:pPr marL="0" indent="0">
              <a:buNone/>
            </a:pPr>
            <a:r>
              <a:rPr lang="en-IN" dirty="0"/>
              <a:t> </a:t>
            </a:r>
          </a:p>
          <a:p>
            <a:pPr marL="0" indent="0">
              <a:buNone/>
            </a:pPr>
            <a:r>
              <a:rPr lang="en-IN" sz="4700" b="1" dirty="0"/>
              <a:t>Types:</a:t>
            </a:r>
          </a:p>
          <a:p>
            <a:pPr algn="l">
              <a:lnSpc>
                <a:spcPct val="120000"/>
              </a:lnSpc>
            </a:pPr>
            <a:r>
              <a:rPr lang="en-IN" sz="3000" dirty="0">
                <a:solidFill>
                  <a:srgbClr val="002060"/>
                </a:solidFill>
              </a:rPr>
              <a:t>Unknown:</a:t>
            </a:r>
            <a:r>
              <a:rPr lang="en-US" sz="3000" b="0" i="0" u="none" strike="noStrike" baseline="0" dirty="0">
                <a:solidFill>
                  <a:srgbClr val="002060"/>
                </a:solidFill>
                <a:latin typeface="Roboto" panose="02000000000000000000" pitchFamily="2" charset="0"/>
              </a:rPr>
              <a:t>is dormant. It has not been discovered by anyone--Fuzzing </a:t>
            </a:r>
            <a:endParaRPr lang="en-IN" sz="3000" dirty="0">
              <a:solidFill>
                <a:srgbClr val="002060"/>
              </a:solidFill>
            </a:endParaRPr>
          </a:p>
          <a:p>
            <a:pPr algn="l">
              <a:lnSpc>
                <a:spcPct val="120000"/>
              </a:lnSpc>
            </a:pPr>
            <a:r>
              <a:rPr lang="en-IN" sz="3000" dirty="0">
                <a:solidFill>
                  <a:srgbClr val="002060"/>
                </a:solidFill>
              </a:rPr>
              <a:t>Zero-day:</a:t>
            </a:r>
            <a:r>
              <a:rPr lang="en-US" sz="3000" b="0" i="0" u="none" strike="noStrike" baseline="0" dirty="0">
                <a:solidFill>
                  <a:srgbClr val="002060"/>
                </a:solidFill>
                <a:latin typeface="Roboto" panose="02000000000000000000" pitchFamily="2" charset="0"/>
              </a:rPr>
              <a:t>unveiled by one person or a team or organization. </a:t>
            </a:r>
            <a:endParaRPr lang="en-IN" sz="3000" dirty="0">
              <a:solidFill>
                <a:srgbClr val="002060"/>
              </a:solidFill>
            </a:endParaRPr>
          </a:p>
          <a:p>
            <a:pPr algn="l">
              <a:lnSpc>
                <a:spcPct val="120000"/>
              </a:lnSpc>
            </a:pPr>
            <a:r>
              <a:rPr lang="en-IN" sz="3000" dirty="0">
                <a:solidFill>
                  <a:srgbClr val="002060"/>
                </a:solidFill>
              </a:rPr>
              <a:t>Known:</a:t>
            </a:r>
            <a:r>
              <a:rPr lang="en-US" sz="3000" b="0" i="0" u="none" strike="noStrike" baseline="0" dirty="0">
                <a:solidFill>
                  <a:srgbClr val="002060"/>
                </a:solidFill>
                <a:latin typeface="Roboto" panose="02000000000000000000" pitchFamily="2" charset="0"/>
              </a:rPr>
              <a:t>is published</a:t>
            </a:r>
            <a:r>
              <a:rPr lang="en-US" sz="3000" dirty="0">
                <a:solidFill>
                  <a:srgbClr val="002060"/>
                </a:solidFill>
                <a:latin typeface="Roboto" panose="02000000000000000000" pitchFamily="2" charset="0"/>
              </a:rPr>
              <a:t> &amp; patches are available---VA </a:t>
            </a:r>
          </a:p>
          <a:p>
            <a:pPr marL="0" indent="0" algn="l">
              <a:lnSpc>
                <a:spcPct val="120000"/>
              </a:lnSpc>
              <a:buNone/>
            </a:pPr>
            <a:endParaRPr lang="en-IN" sz="3000" dirty="0">
              <a:solidFill>
                <a:srgbClr val="002060"/>
              </a:solidFill>
            </a:endParaRPr>
          </a:p>
          <a:p>
            <a:endParaRPr lang="en-IN" dirty="0"/>
          </a:p>
        </p:txBody>
      </p:sp>
      <p:pic>
        <p:nvPicPr>
          <p:cNvPr id="5" name="Picture 4">
            <a:extLst>
              <a:ext uri="{FF2B5EF4-FFF2-40B4-BE49-F238E27FC236}">
                <a16:creationId xmlns:a16="http://schemas.microsoft.com/office/drawing/2014/main" id="{5B39C41D-3AC8-6F19-B6DC-F589567C78B2}"/>
              </a:ext>
            </a:extLst>
          </p:cNvPr>
          <p:cNvPicPr>
            <a:picLocks noChangeAspect="1"/>
          </p:cNvPicPr>
          <p:nvPr/>
        </p:nvPicPr>
        <p:blipFill>
          <a:blip r:embed="rId2"/>
          <a:stretch>
            <a:fillRect/>
          </a:stretch>
        </p:blipFill>
        <p:spPr>
          <a:xfrm>
            <a:off x="2384989" y="1412475"/>
            <a:ext cx="9637422" cy="3697607"/>
          </a:xfrm>
          <a:prstGeom prst="rect">
            <a:avLst/>
          </a:prstGeom>
        </p:spPr>
      </p:pic>
      <p:sp>
        <p:nvSpPr>
          <p:cNvPr id="6" name="TextBox 5">
            <a:extLst>
              <a:ext uri="{FF2B5EF4-FFF2-40B4-BE49-F238E27FC236}">
                <a16:creationId xmlns:a16="http://schemas.microsoft.com/office/drawing/2014/main" id="{B16BAC17-4D85-ABD2-C653-C7EA85022384}"/>
              </a:ext>
            </a:extLst>
          </p:cNvPr>
          <p:cNvSpPr txBox="1"/>
          <p:nvPr/>
        </p:nvSpPr>
        <p:spPr>
          <a:xfrm>
            <a:off x="1683333" y="3261278"/>
            <a:ext cx="1380506" cy="754053"/>
          </a:xfrm>
          <a:prstGeom prst="rect">
            <a:avLst/>
          </a:prstGeom>
          <a:noFill/>
        </p:spPr>
        <p:txBody>
          <a:bodyPr wrap="none" rtlCol="0">
            <a:spAutoFit/>
          </a:bodyPr>
          <a:lstStyle/>
          <a:p>
            <a:r>
              <a:rPr lang="en-GB" sz="2400" b="1" dirty="0" err="1">
                <a:latin typeface="Arial" panose="020B0604020202020204" pitchFamily="34" charset="0"/>
                <a:cs typeface="Arial" panose="020B0604020202020204" pitchFamily="34" charset="0"/>
              </a:rPr>
              <a:t>Unkown</a:t>
            </a:r>
            <a:endParaRPr lang="en-GB" sz="2400" b="1" dirty="0">
              <a:latin typeface="Arial" panose="020B0604020202020204" pitchFamily="34" charset="0"/>
              <a:cs typeface="Arial" panose="020B0604020202020204" pitchFamily="34" charset="0"/>
            </a:endParaRPr>
          </a:p>
          <a:p>
            <a:endParaRPr lang="en-IN"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DD63BE-AF41-1231-859A-BDBBCC79FD92}"/>
              </a:ext>
            </a:extLst>
          </p:cNvPr>
          <p:cNvSpPr txBox="1"/>
          <p:nvPr/>
        </p:nvSpPr>
        <p:spPr>
          <a:xfrm>
            <a:off x="11766754" y="3261279"/>
            <a:ext cx="1157689" cy="754053"/>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known</a:t>
            </a:r>
          </a:p>
          <a:p>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56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581" y="663967"/>
            <a:ext cx="11244943" cy="707886"/>
          </a:xfrm>
          <a:prstGeom prst="rect">
            <a:avLst/>
          </a:prstGeom>
          <a:noFill/>
        </p:spPr>
        <p:txBody>
          <a:bodyPr wrap="square" rtlCol="0">
            <a:spAutoFit/>
          </a:bodyPr>
          <a:lstStyle/>
          <a:p>
            <a:r>
              <a:rPr lang="en-IN" sz="4000" b="1" dirty="0">
                <a:latin typeface="Times New Roman" pitchFamily="18" charset="0"/>
                <a:cs typeface="Times New Roman" pitchFamily="18" charset="0"/>
              </a:rPr>
              <a:t>Vulnerability : Severity &amp; Remediation</a:t>
            </a:r>
            <a:endParaRPr lang="en-US" dirty="0">
              <a:latin typeface="Times New Roman" pitchFamily="18" charset="0"/>
              <a:cs typeface="Times New Roman" pitchFamily="18" charset="0"/>
            </a:endParaRPr>
          </a:p>
        </p:txBody>
      </p:sp>
      <p:pic>
        <p:nvPicPr>
          <p:cNvPr id="1026" name="Picture 2" descr="Ejemplo de actualización en las métricas base del CVSS 3.1 a la versión 4.0"/>
          <p:cNvPicPr>
            <a:picLocks noChangeAspect="1" noChangeArrowheads="1"/>
          </p:cNvPicPr>
          <p:nvPr/>
        </p:nvPicPr>
        <p:blipFill>
          <a:blip r:embed="rId2"/>
          <a:srcRect/>
          <a:stretch>
            <a:fillRect/>
          </a:stretch>
        </p:blipFill>
        <p:spPr bwMode="auto">
          <a:xfrm>
            <a:off x="1786270" y="3422462"/>
            <a:ext cx="5178056" cy="3243213"/>
          </a:xfrm>
          <a:prstGeom prst="rect">
            <a:avLst/>
          </a:prstGeom>
          <a:noFill/>
        </p:spPr>
      </p:pic>
      <p:pic>
        <p:nvPicPr>
          <p:cNvPr id="1027" name="Picture 3"/>
          <p:cNvPicPr>
            <a:picLocks noChangeAspect="1" noChangeArrowheads="1"/>
          </p:cNvPicPr>
          <p:nvPr/>
        </p:nvPicPr>
        <p:blipFill>
          <a:blip r:embed="rId3"/>
          <a:srcRect l="40446" t="59206" r="22054" b="18095"/>
          <a:stretch>
            <a:fillRect/>
          </a:stretch>
        </p:blipFill>
        <p:spPr bwMode="auto">
          <a:xfrm>
            <a:off x="7315200" y="3767826"/>
            <a:ext cx="6049926" cy="2649124"/>
          </a:xfrm>
          <a:prstGeom prst="rect">
            <a:avLst/>
          </a:prstGeom>
          <a:noFill/>
          <a:ln w="9525">
            <a:noFill/>
            <a:miter lim="800000"/>
            <a:headEnd/>
            <a:tailEnd/>
          </a:ln>
        </p:spPr>
      </p:pic>
      <p:sp>
        <p:nvSpPr>
          <p:cNvPr id="6" name="Oval 5"/>
          <p:cNvSpPr/>
          <p:nvPr/>
        </p:nvSpPr>
        <p:spPr>
          <a:xfrm>
            <a:off x="1905000" y="6990327"/>
            <a:ext cx="3189514" cy="936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rPr>
              <a:t>Common Vulnerability Scoring System</a:t>
            </a:r>
            <a:endParaRPr lang="en-US" dirty="0">
              <a:solidFill>
                <a:schemeClr val="bg1"/>
              </a:solidFill>
            </a:endParaRPr>
          </a:p>
        </p:txBody>
      </p:sp>
      <p:sp>
        <p:nvSpPr>
          <p:cNvPr id="8" name="Oval 7"/>
          <p:cNvSpPr/>
          <p:nvPr/>
        </p:nvSpPr>
        <p:spPr>
          <a:xfrm>
            <a:off x="9405257" y="6674641"/>
            <a:ext cx="3189514" cy="936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rPr>
              <a:t>ITSAR Recommendation CVSS 3.0</a:t>
            </a:r>
            <a:endParaRPr lang="en-US" dirty="0">
              <a:solidFill>
                <a:schemeClr val="bg1"/>
              </a:solidFill>
            </a:endParaRPr>
          </a:p>
        </p:txBody>
      </p:sp>
      <p:sp>
        <p:nvSpPr>
          <p:cNvPr id="3" name="TextBox 2">
            <a:extLst>
              <a:ext uri="{FF2B5EF4-FFF2-40B4-BE49-F238E27FC236}">
                <a16:creationId xmlns:a16="http://schemas.microsoft.com/office/drawing/2014/main" id="{B06A5AC7-CFAA-9012-68E7-79064B711194}"/>
              </a:ext>
            </a:extLst>
          </p:cNvPr>
          <p:cNvSpPr txBox="1"/>
          <p:nvPr/>
        </p:nvSpPr>
        <p:spPr>
          <a:xfrm>
            <a:off x="5238729" y="7253893"/>
            <a:ext cx="4268146" cy="461665"/>
          </a:xfrm>
          <a:prstGeom prst="rect">
            <a:avLst/>
          </a:prstGeom>
          <a:noFill/>
        </p:spPr>
        <p:txBody>
          <a:bodyPr wrap="square" rtlCol="0">
            <a:spAutoFit/>
          </a:bodyPr>
          <a:lstStyle/>
          <a:p>
            <a:r>
              <a:rPr lang="en-IN" sz="2400" b="1" dirty="0"/>
              <a:t>https://www.first.org/cvss/</a:t>
            </a:r>
          </a:p>
        </p:txBody>
      </p:sp>
      <p:sp>
        <p:nvSpPr>
          <p:cNvPr id="4" name="TextBox 3">
            <a:extLst>
              <a:ext uri="{FF2B5EF4-FFF2-40B4-BE49-F238E27FC236}">
                <a16:creationId xmlns:a16="http://schemas.microsoft.com/office/drawing/2014/main" id="{7FEA7891-CEC9-FC55-41C6-8A91E49819F4}"/>
              </a:ext>
            </a:extLst>
          </p:cNvPr>
          <p:cNvSpPr txBox="1"/>
          <p:nvPr/>
        </p:nvSpPr>
        <p:spPr>
          <a:xfrm>
            <a:off x="1672392" y="1682669"/>
            <a:ext cx="11400820" cy="1569660"/>
          </a:xfrm>
          <a:prstGeom prst="rect">
            <a:avLst/>
          </a:prstGeom>
          <a:noFill/>
        </p:spPr>
        <p:txBody>
          <a:bodyPr wrap="square" rtlCol="0">
            <a:spAutoFit/>
          </a:bodyPr>
          <a:lstStyle/>
          <a:p>
            <a:pPr algn="just"/>
            <a:r>
              <a:rPr lang="en-GB" sz="2400" dirty="0"/>
              <a:t>Common Vulnerability Scoring System (CVSS) provides a way to capture the principal characteristics of a   vulnerability and produce a numerical score reflecting its severity. The numerical score can then be translated into a qualitative representation  (such as low, medium, high, and critical) to help organizations properly assess and prioritize their vulnerability management processes.</a:t>
            </a:r>
            <a:endParaRPr lang="en-IN"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FB62-FE56-6821-FCA6-3D0EB860B428}"/>
              </a:ext>
            </a:extLst>
          </p:cNvPr>
          <p:cNvSpPr>
            <a:spLocks noGrp="1"/>
          </p:cNvSpPr>
          <p:nvPr>
            <p:ph type="title"/>
          </p:nvPr>
        </p:nvSpPr>
        <p:spPr>
          <a:xfrm>
            <a:off x="3923414" y="329566"/>
            <a:ext cx="9975466" cy="1371600"/>
          </a:xfrm>
        </p:spPr>
        <p:txBody>
          <a:bodyPr/>
          <a:lstStyle/>
          <a:p>
            <a:r>
              <a:rPr lang="en-GB" b="1" dirty="0">
                <a:solidFill>
                  <a:schemeClr val="accent5">
                    <a:lumMod val="50000"/>
                  </a:schemeClr>
                </a:solidFill>
              </a:rPr>
              <a:t>VA- Vulnerability </a:t>
            </a:r>
            <a:r>
              <a:rPr lang="en-GB" b="1" dirty="0" err="1">
                <a:solidFill>
                  <a:schemeClr val="accent5">
                    <a:lumMod val="50000"/>
                  </a:schemeClr>
                </a:solidFill>
              </a:rPr>
              <a:t>Assesment</a:t>
            </a:r>
            <a:endParaRPr lang="en-IN" b="1" dirty="0">
              <a:solidFill>
                <a:schemeClr val="accent5">
                  <a:lumMod val="50000"/>
                </a:schemeClr>
              </a:solidFill>
            </a:endParaRPr>
          </a:p>
        </p:txBody>
      </p:sp>
      <p:sp>
        <p:nvSpPr>
          <p:cNvPr id="3" name="Content Placeholder 2">
            <a:extLst>
              <a:ext uri="{FF2B5EF4-FFF2-40B4-BE49-F238E27FC236}">
                <a16:creationId xmlns:a16="http://schemas.microsoft.com/office/drawing/2014/main" id="{C69CDAC8-6E57-BE9F-92FF-8F691F3E9E89}"/>
              </a:ext>
            </a:extLst>
          </p:cNvPr>
          <p:cNvSpPr>
            <a:spLocks noGrp="1"/>
          </p:cNvSpPr>
          <p:nvPr>
            <p:ph sz="quarter" idx="1"/>
          </p:nvPr>
        </p:nvSpPr>
        <p:spPr>
          <a:xfrm>
            <a:off x="1463041" y="1998920"/>
            <a:ext cx="6358270" cy="5224839"/>
          </a:xfrm>
        </p:spPr>
        <p:txBody>
          <a:bodyPr>
            <a:normAutofit lnSpcReduction="10000"/>
          </a:bodyPr>
          <a:lstStyle/>
          <a:p>
            <a:pPr algn="just"/>
            <a:r>
              <a:rPr lang="en-GB" sz="2800" dirty="0"/>
              <a:t>Vulnerability assessment is a process that identifies and evaluates network vulnerabilities by constantly scanning and monitoring your organization's entire attack surface for risks. </a:t>
            </a:r>
          </a:p>
          <a:p>
            <a:pPr algn="just"/>
            <a:r>
              <a:rPr lang="en-GB" sz="2800" dirty="0"/>
              <a:t>It is the first step in defending your network against vulnerabilities</a:t>
            </a:r>
          </a:p>
          <a:p>
            <a:pPr algn="just"/>
            <a:r>
              <a:rPr lang="en-GB" sz="2800" dirty="0"/>
              <a:t>To lessen the chance that attackers can exploit your network and gain unauthorized access to your systems and devices.</a:t>
            </a:r>
          </a:p>
          <a:p>
            <a:pPr algn="just"/>
            <a:r>
              <a:rPr lang="en-GB" sz="2800" dirty="0"/>
              <a:t>Usually a automated process- VA tool </a:t>
            </a:r>
            <a:r>
              <a:rPr lang="en-GB" sz="2800" dirty="0" err="1"/>
              <a:t>eg</a:t>
            </a:r>
            <a:r>
              <a:rPr lang="en-GB" sz="2800" dirty="0"/>
              <a:t> Nessus, Nexpose, OpenVAS</a:t>
            </a:r>
            <a:endParaRPr lang="en-IN" sz="2800" dirty="0"/>
          </a:p>
        </p:txBody>
      </p:sp>
      <p:pic>
        <p:nvPicPr>
          <p:cNvPr id="5" name="Picture 4">
            <a:extLst>
              <a:ext uri="{FF2B5EF4-FFF2-40B4-BE49-F238E27FC236}">
                <a16:creationId xmlns:a16="http://schemas.microsoft.com/office/drawing/2014/main" id="{B5346521-0FE2-46E8-E4F5-230B298A5240}"/>
              </a:ext>
            </a:extLst>
          </p:cNvPr>
          <p:cNvPicPr>
            <a:picLocks noChangeAspect="1"/>
          </p:cNvPicPr>
          <p:nvPr/>
        </p:nvPicPr>
        <p:blipFill>
          <a:blip r:embed="rId2"/>
          <a:stretch>
            <a:fillRect/>
          </a:stretch>
        </p:blipFill>
        <p:spPr>
          <a:xfrm>
            <a:off x="1463042" y="314239"/>
            <a:ext cx="1875582" cy="1386927"/>
          </a:xfrm>
          <a:prstGeom prst="rect">
            <a:avLst/>
          </a:prstGeom>
        </p:spPr>
      </p:pic>
      <p:pic>
        <p:nvPicPr>
          <p:cNvPr id="7" name="Picture 6">
            <a:extLst>
              <a:ext uri="{FF2B5EF4-FFF2-40B4-BE49-F238E27FC236}">
                <a16:creationId xmlns:a16="http://schemas.microsoft.com/office/drawing/2014/main" id="{336AD3EF-CE82-A994-F0EA-C31917FC993F}"/>
              </a:ext>
            </a:extLst>
          </p:cNvPr>
          <p:cNvPicPr>
            <a:picLocks noChangeAspect="1"/>
          </p:cNvPicPr>
          <p:nvPr/>
        </p:nvPicPr>
        <p:blipFill>
          <a:blip r:embed="rId3"/>
          <a:stretch>
            <a:fillRect/>
          </a:stretch>
        </p:blipFill>
        <p:spPr>
          <a:xfrm>
            <a:off x="8414607" y="2163470"/>
            <a:ext cx="5078109" cy="4712056"/>
          </a:xfrm>
          <a:prstGeom prst="rect">
            <a:avLst/>
          </a:prstGeom>
        </p:spPr>
      </p:pic>
    </p:spTree>
    <p:extLst>
      <p:ext uri="{BB962C8B-B14F-4D97-AF65-F5344CB8AC3E}">
        <p14:creationId xmlns:p14="http://schemas.microsoft.com/office/powerpoint/2010/main" val="219376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6907" y="-382772"/>
            <a:ext cx="14630400" cy="8229600"/>
          </a:xfrm>
          <a:prstGeom prst="rect">
            <a:avLst/>
          </a:prstGeom>
          <a:solidFill>
            <a:srgbClr val="FFFFFF">
              <a:alpha val="75000"/>
            </a:srgbClr>
          </a:solidFill>
          <a:ln/>
        </p:spPr>
      </p:sp>
      <p:sp>
        <p:nvSpPr>
          <p:cNvPr id="4" name="Text 1"/>
          <p:cNvSpPr/>
          <p:nvPr/>
        </p:nvSpPr>
        <p:spPr>
          <a:xfrm>
            <a:off x="2357439" y="812841"/>
            <a:ext cx="7896904" cy="653416"/>
          </a:xfrm>
          <a:prstGeom prst="rect">
            <a:avLst/>
          </a:prstGeom>
          <a:noFill/>
          <a:ln/>
        </p:spPr>
        <p:txBody>
          <a:bodyPr wrap="none" lIns="91427" tIns="45713" rIns="91427" bIns="45713" rtlCol="0" anchor="t"/>
          <a:lstStyle/>
          <a:p>
            <a:pPr>
              <a:lnSpc>
                <a:spcPts val="5145"/>
              </a:lnSpc>
            </a:pPr>
            <a:r>
              <a:rPr lang="en-US" sz="4100" b="1" kern="0" spc="-81" dirty="0">
                <a:solidFill>
                  <a:srgbClr val="000000"/>
                </a:solidFill>
                <a:latin typeface="adonis-web" pitchFamily="34" charset="0"/>
                <a:ea typeface="adonis-web" pitchFamily="34" charset="-122"/>
                <a:cs typeface="adonis-web" pitchFamily="34" charset="-120"/>
              </a:rPr>
              <a:t>Types of Vulnerability Testing</a:t>
            </a:r>
            <a:endParaRPr lang="en-US" sz="4100" dirty="0"/>
          </a:p>
        </p:txBody>
      </p:sp>
      <p:sp>
        <p:nvSpPr>
          <p:cNvPr id="5" name="Text 2"/>
          <p:cNvSpPr/>
          <p:nvPr/>
        </p:nvSpPr>
        <p:spPr>
          <a:xfrm>
            <a:off x="2348391" y="2348392"/>
            <a:ext cx="2949416" cy="653653"/>
          </a:xfrm>
          <a:prstGeom prst="rect">
            <a:avLst/>
          </a:prstGeom>
          <a:noFill/>
          <a:ln/>
        </p:spPr>
        <p:txBody>
          <a:bodyPr wrap="square" lIns="91427" tIns="45713" rIns="91427" bIns="45713" rtlCol="0" anchor="t"/>
          <a:lstStyle/>
          <a:p>
            <a:pPr>
              <a:lnSpc>
                <a:spcPts val="2573"/>
              </a:lnSpc>
            </a:pPr>
            <a:r>
              <a:rPr lang="en-US" sz="2000" b="1" kern="0" spc="-41" dirty="0">
                <a:solidFill>
                  <a:srgbClr val="000000"/>
                </a:solidFill>
                <a:latin typeface="adonis-web" pitchFamily="34" charset="0"/>
                <a:ea typeface="adonis-web" pitchFamily="34" charset="-122"/>
                <a:cs typeface="adonis-web" pitchFamily="34" charset="-120"/>
              </a:rPr>
              <a:t>Network Vulnerability Testing</a:t>
            </a:r>
            <a:endParaRPr lang="en-US" sz="2000" dirty="0"/>
          </a:p>
        </p:txBody>
      </p:sp>
      <p:sp>
        <p:nvSpPr>
          <p:cNvPr id="6" name="Text 3"/>
          <p:cNvSpPr/>
          <p:nvPr/>
        </p:nvSpPr>
        <p:spPr>
          <a:xfrm>
            <a:off x="2348391" y="3224213"/>
            <a:ext cx="2949416" cy="4356801"/>
          </a:xfrm>
          <a:prstGeom prst="rect">
            <a:avLst/>
          </a:prstGeom>
          <a:noFill/>
          <a:ln/>
        </p:spPr>
        <p:txBody>
          <a:bodyPr wrap="square" lIns="91427" tIns="45713" rIns="91427" bIns="45713" rtlCol="0" anchor="t"/>
          <a:lstStyle/>
          <a:p>
            <a:pPr algn="just">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This type of testing focuses on assessing the vulnerabilities present in an organization's network infrastructure, including routers, switches, firewalls, and other network devices. It helps identify weaknesses that could allow unauthorized access, data breaches, or disruption of network services.</a:t>
            </a:r>
          </a:p>
          <a:p>
            <a:pPr>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NESSUS</a:t>
            </a:r>
          </a:p>
          <a:p>
            <a:pPr>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NEXPOSE</a:t>
            </a:r>
          </a:p>
          <a:p>
            <a:pPr>
              <a:lnSpc>
                <a:spcPts val="2624"/>
              </a:lnSpc>
            </a:pPr>
            <a:endParaRPr lang="en-US" sz="1700" dirty="0"/>
          </a:p>
        </p:txBody>
      </p:sp>
      <p:sp>
        <p:nvSpPr>
          <p:cNvPr id="7" name="Text 4"/>
          <p:cNvSpPr/>
          <p:nvPr/>
        </p:nvSpPr>
        <p:spPr>
          <a:xfrm>
            <a:off x="5847399" y="2348392"/>
            <a:ext cx="2949416" cy="653653"/>
          </a:xfrm>
          <a:prstGeom prst="rect">
            <a:avLst/>
          </a:prstGeom>
          <a:noFill/>
          <a:ln/>
        </p:spPr>
        <p:txBody>
          <a:bodyPr wrap="square" lIns="91427" tIns="45713" rIns="91427" bIns="45713" rtlCol="0" anchor="t"/>
          <a:lstStyle/>
          <a:p>
            <a:pPr>
              <a:lnSpc>
                <a:spcPts val="2573"/>
              </a:lnSpc>
            </a:pPr>
            <a:r>
              <a:rPr lang="en-US" sz="2000" b="1" kern="0" spc="-41" dirty="0">
                <a:solidFill>
                  <a:srgbClr val="000000"/>
                </a:solidFill>
                <a:latin typeface="adonis-web" pitchFamily="34" charset="0"/>
                <a:ea typeface="adonis-web" pitchFamily="34" charset="-122"/>
                <a:cs typeface="adonis-web" pitchFamily="34" charset="-120"/>
              </a:rPr>
              <a:t>Web Application Vulnerability Testing</a:t>
            </a:r>
            <a:endParaRPr lang="en-US" sz="2000" dirty="0"/>
          </a:p>
        </p:txBody>
      </p:sp>
      <p:sp>
        <p:nvSpPr>
          <p:cNvPr id="8" name="Text 5"/>
          <p:cNvSpPr/>
          <p:nvPr/>
        </p:nvSpPr>
        <p:spPr>
          <a:xfrm>
            <a:off x="5847399" y="3224214"/>
            <a:ext cx="2949416" cy="4772092"/>
          </a:xfrm>
          <a:prstGeom prst="rect">
            <a:avLst/>
          </a:prstGeom>
          <a:noFill/>
          <a:ln/>
        </p:spPr>
        <p:txBody>
          <a:bodyPr wrap="square" lIns="91427" tIns="45713" rIns="91427" bIns="45713" rtlCol="0" anchor="t"/>
          <a:lstStyle/>
          <a:p>
            <a:pPr algn="just">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Web application vulnerability testing examines the security of web-based applications, identifying vulnerabilities such as SQL injections, cross-site scripting (XSS), and other common web application flaws. This helps protect against attacks that could disrupt critical web-based services.</a:t>
            </a:r>
          </a:p>
          <a:p>
            <a:pPr>
              <a:lnSpc>
                <a:spcPts val="2624"/>
              </a:lnSpc>
            </a:pPr>
            <a:r>
              <a:rPr lang="en-US" sz="1700" kern="0" spc="-36" dirty="0">
                <a:solidFill>
                  <a:srgbClr val="272525"/>
                </a:solidFill>
                <a:latin typeface="Source Sans Pro" pitchFamily="34" charset="0"/>
                <a:ea typeface="Source Sans Pro" pitchFamily="34" charset="-122"/>
              </a:rPr>
              <a:t>BURPSUITE</a:t>
            </a:r>
          </a:p>
          <a:p>
            <a:pPr>
              <a:lnSpc>
                <a:spcPts val="2624"/>
              </a:lnSpc>
            </a:pPr>
            <a:r>
              <a:rPr lang="en-US" sz="1700" kern="0" spc="-36" dirty="0">
                <a:solidFill>
                  <a:srgbClr val="272525"/>
                </a:solidFill>
                <a:latin typeface="Source Sans Pro" pitchFamily="34" charset="0"/>
                <a:ea typeface="Source Sans Pro" pitchFamily="34" charset="-122"/>
              </a:rPr>
              <a:t>NIKTO</a:t>
            </a:r>
          </a:p>
          <a:p>
            <a:pPr>
              <a:lnSpc>
                <a:spcPts val="2624"/>
              </a:lnSpc>
            </a:pPr>
            <a:r>
              <a:rPr lang="en-US" sz="1700" kern="0" spc="-36" dirty="0">
                <a:solidFill>
                  <a:srgbClr val="272525"/>
                </a:solidFill>
                <a:latin typeface="Source Sans Pro" pitchFamily="34" charset="0"/>
                <a:ea typeface="Source Sans Pro" pitchFamily="34" charset="-122"/>
              </a:rPr>
              <a:t>ACUNETIX</a:t>
            </a:r>
            <a:endParaRPr lang="en-US" sz="1700" dirty="0"/>
          </a:p>
        </p:txBody>
      </p:sp>
      <p:sp>
        <p:nvSpPr>
          <p:cNvPr id="9" name="Text 6"/>
          <p:cNvSpPr/>
          <p:nvPr/>
        </p:nvSpPr>
        <p:spPr>
          <a:xfrm>
            <a:off x="9346407" y="2348392"/>
            <a:ext cx="2949416" cy="653653"/>
          </a:xfrm>
          <a:prstGeom prst="rect">
            <a:avLst/>
          </a:prstGeom>
          <a:noFill/>
          <a:ln/>
        </p:spPr>
        <p:txBody>
          <a:bodyPr wrap="square" lIns="91427" tIns="45713" rIns="91427" bIns="45713" rtlCol="0" anchor="t"/>
          <a:lstStyle/>
          <a:p>
            <a:pPr>
              <a:lnSpc>
                <a:spcPts val="2573"/>
              </a:lnSpc>
            </a:pPr>
            <a:r>
              <a:rPr lang="en-US" sz="2000" b="1" kern="0" spc="-41" dirty="0">
                <a:solidFill>
                  <a:srgbClr val="000000"/>
                </a:solidFill>
                <a:latin typeface="adonis-web" pitchFamily="34" charset="0"/>
                <a:ea typeface="adonis-web" pitchFamily="34" charset="-122"/>
                <a:cs typeface="adonis-web" pitchFamily="34" charset="-120"/>
              </a:rPr>
              <a:t>Host-Based Vulnerability Testing</a:t>
            </a:r>
            <a:endParaRPr lang="en-US" sz="2000" dirty="0"/>
          </a:p>
        </p:txBody>
      </p:sp>
      <p:sp>
        <p:nvSpPr>
          <p:cNvPr id="10" name="Text 7"/>
          <p:cNvSpPr/>
          <p:nvPr/>
        </p:nvSpPr>
        <p:spPr>
          <a:xfrm>
            <a:off x="9346407" y="3224213"/>
            <a:ext cx="2949416" cy="4058330"/>
          </a:xfrm>
          <a:prstGeom prst="rect">
            <a:avLst/>
          </a:prstGeom>
          <a:noFill/>
          <a:ln/>
        </p:spPr>
        <p:txBody>
          <a:bodyPr wrap="square" lIns="91427" tIns="45713" rIns="91427" bIns="45713" rtlCol="0" anchor="t"/>
          <a:lstStyle/>
          <a:p>
            <a:pPr algn="just">
              <a:lnSpc>
                <a:spcPts val="2624"/>
              </a:lnSpc>
            </a:pPr>
            <a:r>
              <a:rPr lang="en-US" sz="1700" kern="0" spc="-36" dirty="0">
                <a:solidFill>
                  <a:srgbClr val="272525"/>
                </a:solidFill>
                <a:latin typeface="Source Sans Pro" pitchFamily="34" charset="0"/>
                <a:ea typeface="Source Sans Pro" pitchFamily="34" charset="-122"/>
                <a:cs typeface="Source Sans Pro" pitchFamily="34" charset="-120"/>
              </a:rPr>
              <a:t>Host-based vulnerability testing involves scanning individual servers, workstations, and other endpoints for vulnerabilities. This includes evaluating the security configurations, software versions, and potential misconfigurations that could leave these systems exposed to threats.</a:t>
            </a:r>
          </a:p>
          <a:p>
            <a:pPr algn="just">
              <a:lnSpc>
                <a:spcPts val="2624"/>
              </a:lnSpc>
            </a:pPr>
            <a:endParaRPr lang="en-US" sz="1700" kern="0" spc="-36" dirty="0">
              <a:solidFill>
                <a:srgbClr val="272525"/>
              </a:solidFill>
              <a:latin typeface="Source Sans Pro" pitchFamily="34" charset="0"/>
              <a:ea typeface="Source Sans Pro" pitchFamily="34" charset="-122"/>
              <a:cs typeface="Source Sans Pro" pitchFamily="34" charset="-120"/>
            </a:endParaRPr>
          </a:p>
          <a:p>
            <a:pPr algn="just">
              <a:lnSpc>
                <a:spcPts val="2624"/>
              </a:lnSpc>
            </a:pPr>
            <a:r>
              <a:rPr lang="en-US" sz="1700" kern="0" spc="-36" dirty="0">
                <a:solidFill>
                  <a:srgbClr val="272525"/>
                </a:solidFill>
                <a:latin typeface="Source Sans Pro" pitchFamily="34" charset="0"/>
                <a:ea typeface="Source Sans Pro" pitchFamily="34" charset="-122"/>
              </a:rPr>
              <a:t>NESSUS</a:t>
            </a:r>
          </a:p>
          <a:p>
            <a:pPr algn="just">
              <a:lnSpc>
                <a:spcPts val="2624"/>
              </a:lnSpc>
            </a:pPr>
            <a:r>
              <a:rPr lang="en-US" sz="1700" kern="0" spc="-36" dirty="0">
                <a:solidFill>
                  <a:srgbClr val="272525"/>
                </a:solidFill>
                <a:latin typeface="Source Sans Pro" pitchFamily="34" charset="0"/>
                <a:ea typeface="Source Sans Pro" pitchFamily="34" charset="-122"/>
              </a:rPr>
              <a:t>NEXPOSE</a:t>
            </a:r>
            <a:endParaRPr lang="en-US" sz="1700" dirty="0"/>
          </a:p>
        </p:txBody>
      </p:sp>
      <p:sp>
        <p:nvSpPr>
          <p:cNvPr id="11" name="Pentagon 10"/>
          <p:cNvSpPr/>
          <p:nvPr/>
        </p:nvSpPr>
        <p:spPr>
          <a:xfrm>
            <a:off x="2576990" y="1676399"/>
            <a:ext cx="2232404" cy="522515"/>
          </a:xfrm>
          <a:prstGeom prst="homePlate">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1</a:t>
            </a:r>
            <a:endParaRPr lang="en-US" sz="2800" b="1" dirty="0">
              <a:solidFill>
                <a:schemeClr val="tx1"/>
              </a:solidFill>
            </a:endParaRPr>
          </a:p>
        </p:txBody>
      </p:sp>
      <p:sp>
        <p:nvSpPr>
          <p:cNvPr id="12" name="Pentagon 11"/>
          <p:cNvSpPr/>
          <p:nvPr/>
        </p:nvSpPr>
        <p:spPr>
          <a:xfrm>
            <a:off x="6027761" y="1676399"/>
            <a:ext cx="2232404" cy="522515"/>
          </a:xfrm>
          <a:prstGeom prst="homePlate">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2</a:t>
            </a:r>
            <a:endParaRPr lang="en-US" sz="2800" b="1" dirty="0">
              <a:solidFill>
                <a:schemeClr val="tx1"/>
              </a:solidFill>
            </a:endParaRPr>
          </a:p>
        </p:txBody>
      </p:sp>
      <p:sp>
        <p:nvSpPr>
          <p:cNvPr id="13" name="Pentagon 12"/>
          <p:cNvSpPr/>
          <p:nvPr/>
        </p:nvSpPr>
        <p:spPr>
          <a:xfrm>
            <a:off x="9346407" y="1676399"/>
            <a:ext cx="2232404" cy="522515"/>
          </a:xfrm>
          <a:prstGeom prst="homePlate">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3</a:t>
            </a:r>
            <a:endParaRPr lang="en-US" sz="28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EC07-2D6C-B9A7-C28B-D584A602A905}"/>
              </a:ext>
            </a:extLst>
          </p:cNvPr>
          <p:cNvSpPr>
            <a:spLocks noGrp="1"/>
          </p:cNvSpPr>
          <p:nvPr>
            <p:ph type="title"/>
          </p:nvPr>
        </p:nvSpPr>
        <p:spPr/>
        <p:txBody>
          <a:bodyPr>
            <a:normAutofit fontScale="90000"/>
          </a:bodyPr>
          <a:lstStyle/>
          <a:p>
            <a:r>
              <a:rPr lang="en-GB" dirty="0"/>
              <a:t>Authenticated vs Non-Authenticated Scan</a:t>
            </a:r>
            <a:endParaRPr lang="en-IN" dirty="0"/>
          </a:p>
        </p:txBody>
      </p:sp>
      <p:sp>
        <p:nvSpPr>
          <p:cNvPr id="3" name="Content Placeholder 2">
            <a:extLst>
              <a:ext uri="{FF2B5EF4-FFF2-40B4-BE49-F238E27FC236}">
                <a16:creationId xmlns:a16="http://schemas.microsoft.com/office/drawing/2014/main" id="{4A4F3914-C4C3-D254-B4E3-54CF38F2462A}"/>
              </a:ext>
            </a:extLst>
          </p:cNvPr>
          <p:cNvSpPr>
            <a:spLocks noGrp="1"/>
          </p:cNvSpPr>
          <p:nvPr>
            <p:ph sz="quarter" idx="1"/>
          </p:nvPr>
        </p:nvSpPr>
        <p:spPr>
          <a:xfrm>
            <a:off x="1463040" y="1737360"/>
            <a:ext cx="8887460" cy="6339840"/>
          </a:xfrm>
        </p:spPr>
        <p:txBody>
          <a:bodyPr>
            <a:normAutofit fontScale="92500" lnSpcReduction="20000"/>
          </a:bodyPr>
          <a:lstStyle/>
          <a:p>
            <a:pPr algn="just"/>
            <a:r>
              <a:rPr lang="en-GB" dirty="0">
                <a:solidFill>
                  <a:srgbClr val="002060"/>
                </a:solidFill>
              </a:rPr>
              <a:t>Credentialed vs Non-credentialed Scan</a:t>
            </a:r>
          </a:p>
          <a:p>
            <a:pPr algn="just"/>
            <a:endParaRPr lang="en-GB" dirty="0"/>
          </a:p>
          <a:p>
            <a:pPr algn="just"/>
            <a:r>
              <a:rPr lang="en-GB" sz="2800" dirty="0"/>
              <a:t>Non-Authenticated Scan: Assessing the security of systems without system privileges/authentication. Non-credentialed scans enumerate a host's exposed ports, protocols, and services and identifies vulnerabilities and misconfigurations that could allow an attacker to compromise your network.</a:t>
            </a:r>
          </a:p>
          <a:p>
            <a:pPr algn="just"/>
            <a:endParaRPr lang="en-GB" sz="2800" dirty="0"/>
          </a:p>
          <a:p>
            <a:pPr algn="just"/>
            <a:r>
              <a:rPr lang="en-GB" sz="2800" dirty="0"/>
              <a:t>A  credentialed scan, also known as an authenticated scan, provides a deeper insight than a non-credentialed scan. The scan uses credentials to log into systems and applications and can provide a definitive list of required patches and misconfigurations.  Because a credentialed scan looks directly at the installed software, including at the version numbers, it can assess items such as: Identifying vulnerabilities in the software, Evaluating password policies, Checking anti-virus software &amp; system configurations.</a:t>
            </a:r>
          </a:p>
          <a:p>
            <a:endParaRPr lang="en-IN" sz="2800" dirty="0"/>
          </a:p>
        </p:txBody>
      </p:sp>
      <p:pic>
        <p:nvPicPr>
          <p:cNvPr id="5" name="Picture 4">
            <a:extLst>
              <a:ext uri="{FF2B5EF4-FFF2-40B4-BE49-F238E27FC236}">
                <a16:creationId xmlns:a16="http://schemas.microsoft.com/office/drawing/2014/main" id="{D5A9279B-675A-C0E7-3D97-7EC4A3742EB8}"/>
              </a:ext>
            </a:extLst>
          </p:cNvPr>
          <p:cNvPicPr>
            <a:picLocks noChangeAspect="1"/>
          </p:cNvPicPr>
          <p:nvPr/>
        </p:nvPicPr>
        <p:blipFill rotWithShape="1">
          <a:blip r:embed="rId3"/>
          <a:srcRect l="30525" t="19221" r="26842" b="24304"/>
          <a:stretch/>
        </p:blipFill>
        <p:spPr>
          <a:xfrm>
            <a:off x="10845801" y="1955800"/>
            <a:ext cx="3276600" cy="2705100"/>
          </a:xfrm>
          <a:prstGeom prst="rect">
            <a:avLst/>
          </a:prstGeom>
        </p:spPr>
      </p:pic>
      <p:pic>
        <p:nvPicPr>
          <p:cNvPr id="7" name="Picture 6">
            <a:extLst>
              <a:ext uri="{FF2B5EF4-FFF2-40B4-BE49-F238E27FC236}">
                <a16:creationId xmlns:a16="http://schemas.microsoft.com/office/drawing/2014/main" id="{2AFB7226-B8D3-AE06-6129-9E72E08EA729}"/>
              </a:ext>
            </a:extLst>
          </p:cNvPr>
          <p:cNvPicPr>
            <a:picLocks noChangeAspect="1"/>
          </p:cNvPicPr>
          <p:nvPr/>
        </p:nvPicPr>
        <p:blipFill rotWithShape="1">
          <a:blip r:embed="rId4"/>
          <a:srcRect l="16246"/>
          <a:stretch/>
        </p:blipFill>
        <p:spPr>
          <a:xfrm>
            <a:off x="10845801" y="4907280"/>
            <a:ext cx="3404641" cy="2705100"/>
          </a:xfrm>
          <a:prstGeom prst="rect">
            <a:avLst/>
          </a:prstGeom>
        </p:spPr>
      </p:pic>
    </p:spTree>
    <p:extLst>
      <p:ext uri="{BB962C8B-B14F-4D97-AF65-F5344CB8AC3E}">
        <p14:creationId xmlns:p14="http://schemas.microsoft.com/office/powerpoint/2010/main" val="78281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5" name="Text 1"/>
          <p:cNvSpPr/>
          <p:nvPr/>
        </p:nvSpPr>
        <p:spPr>
          <a:xfrm>
            <a:off x="789264" y="579835"/>
            <a:ext cx="6862525" cy="618053"/>
          </a:xfrm>
          <a:prstGeom prst="rect">
            <a:avLst/>
          </a:prstGeom>
          <a:noFill/>
          <a:ln/>
        </p:spPr>
        <p:txBody>
          <a:bodyPr wrap="none" lIns="91427" tIns="45713" rIns="91427" bIns="45713" rtlCol="0" anchor="t"/>
          <a:lstStyle/>
          <a:p>
            <a:pPr>
              <a:lnSpc>
                <a:spcPts val="4867"/>
              </a:lnSpc>
            </a:pPr>
            <a:r>
              <a:rPr lang="en-US" sz="3900" b="1" kern="0" spc="-79" dirty="0">
                <a:solidFill>
                  <a:srgbClr val="000000"/>
                </a:solidFill>
                <a:latin typeface="Times New Roman" pitchFamily="18" charset="0"/>
                <a:ea typeface="adonis-web" pitchFamily="34" charset="-122"/>
                <a:cs typeface="Times New Roman" pitchFamily="18" charset="0"/>
              </a:rPr>
              <a:t>The Vulnerability Testing Process</a:t>
            </a:r>
            <a:endParaRPr lang="en-US" sz="3900" dirty="0">
              <a:latin typeface="Times New Roman" pitchFamily="18" charset="0"/>
              <a:cs typeface="Times New Roman" pitchFamily="18" charset="0"/>
            </a:endParaRPr>
          </a:p>
        </p:txBody>
      </p:sp>
      <p:sp>
        <p:nvSpPr>
          <p:cNvPr id="6" name="Shape 2"/>
          <p:cNvSpPr/>
          <p:nvPr/>
        </p:nvSpPr>
        <p:spPr>
          <a:xfrm>
            <a:off x="1083469" y="1513048"/>
            <a:ext cx="41910" cy="6136600"/>
          </a:xfrm>
          <a:prstGeom prst="roundRect">
            <a:avLst>
              <a:gd name="adj" fmla="val 225628"/>
            </a:avLst>
          </a:prstGeom>
          <a:solidFill>
            <a:schemeClr val="accent1">
              <a:lumMod val="20000"/>
              <a:lumOff val="80000"/>
            </a:schemeClr>
          </a:solidFill>
          <a:ln/>
        </p:spPr>
      </p:sp>
      <p:sp>
        <p:nvSpPr>
          <p:cNvPr id="7" name="Shape 3"/>
          <p:cNvSpPr/>
          <p:nvPr/>
        </p:nvSpPr>
        <p:spPr>
          <a:xfrm>
            <a:off x="1340822" y="1964770"/>
            <a:ext cx="735450" cy="41910"/>
          </a:xfrm>
          <a:prstGeom prst="roundRect">
            <a:avLst>
              <a:gd name="adj" fmla="val 225628"/>
            </a:avLst>
          </a:prstGeom>
          <a:solidFill>
            <a:schemeClr val="accent1">
              <a:lumMod val="20000"/>
              <a:lumOff val="80000"/>
            </a:schemeClr>
          </a:solidFill>
          <a:ln/>
        </p:spPr>
      </p:sp>
      <p:sp>
        <p:nvSpPr>
          <p:cNvPr id="8" name="Shape 4"/>
          <p:cNvSpPr/>
          <p:nvPr/>
        </p:nvSpPr>
        <p:spPr>
          <a:xfrm>
            <a:off x="868027" y="1749385"/>
            <a:ext cx="472797" cy="472798"/>
          </a:xfrm>
          <a:prstGeom prst="roundRect">
            <a:avLst>
              <a:gd name="adj" fmla="val 20000"/>
            </a:avLst>
          </a:prstGeom>
          <a:solidFill>
            <a:schemeClr val="accent1">
              <a:lumMod val="20000"/>
              <a:lumOff val="80000"/>
            </a:schemeClr>
          </a:solidFill>
          <a:ln w="7620">
            <a:solidFill>
              <a:srgbClr val="D6BADD"/>
            </a:solidFill>
            <a:prstDash val="solid"/>
          </a:ln>
        </p:spPr>
      </p:sp>
      <p:sp>
        <p:nvSpPr>
          <p:cNvPr id="9" name="Text 5"/>
          <p:cNvSpPr/>
          <p:nvPr/>
        </p:nvSpPr>
        <p:spPr>
          <a:xfrm>
            <a:off x="1022927" y="1800345"/>
            <a:ext cx="162878" cy="370880"/>
          </a:xfrm>
          <a:prstGeom prst="rect">
            <a:avLst/>
          </a:prstGeom>
          <a:noFill/>
          <a:ln/>
        </p:spPr>
        <p:txBody>
          <a:bodyPr wrap="none" lIns="91427" tIns="45713" rIns="91427" bIns="45713" rtlCol="0" anchor="t"/>
          <a:lstStyle/>
          <a:p>
            <a:pPr algn="ctr">
              <a:lnSpc>
                <a:spcPts val="2920"/>
              </a:lnSpc>
            </a:pPr>
            <a:r>
              <a:rPr lang="en-US" sz="2300" b="1" kern="0" spc="-47" dirty="0">
                <a:solidFill>
                  <a:srgbClr val="272525"/>
                </a:solidFill>
                <a:latin typeface="adonis-web" pitchFamily="34" charset="0"/>
                <a:ea typeface="adonis-web" pitchFamily="34" charset="-122"/>
                <a:cs typeface="adonis-web" pitchFamily="34" charset="-120"/>
              </a:rPr>
              <a:t>1</a:t>
            </a:r>
            <a:endParaRPr lang="en-US" sz="2300" dirty="0"/>
          </a:p>
        </p:txBody>
      </p:sp>
      <p:sp>
        <p:nvSpPr>
          <p:cNvPr id="10" name="Text 6"/>
          <p:cNvSpPr/>
          <p:nvPr/>
        </p:nvSpPr>
        <p:spPr>
          <a:xfrm>
            <a:off x="2260164" y="1723073"/>
            <a:ext cx="2472094" cy="308968"/>
          </a:xfrm>
          <a:prstGeom prst="rect">
            <a:avLst/>
          </a:prstGeom>
          <a:noFill/>
          <a:ln/>
        </p:spPr>
        <p:txBody>
          <a:bodyPr wrap="none" lIns="91427" tIns="45713" rIns="91427" bIns="45713" rtlCol="0" anchor="t"/>
          <a:lstStyle/>
          <a:p>
            <a:pPr>
              <a:lnSpc>
                <a:spcPts val="2433"/>
              </a:lnSpc>
            </a:pPr>
            <a:r>
              <a:rPr lang="en-US" sz="2000" b="1" kern="0" spc="-39" dirty="0">
                <a:solidFill>
                  <a:srgbClr val="272525"/>
                </a:solidFill>
                <a:latin typeface="adonis-web" pitchFamily="34" charset="0"/>
                <a:ea typeface="adonis-web" pitchFamily="34" charset="-122"/>
                <a:cs typeface="adonis-web" pitchFamily="34" charset="-120"/>
              </a:rPr>
              <a:t>Planning</a:t>
            </a:r>
            <a:endParaRPr lang="en-US" sz="2000" dirty="0"/>
          </a:p>
        </p:txBody>
      </p:sp>
      <p:sp>
        <p:nvSpPr>
          <p:cNvPr id="11" name="Text 7"/>
          <p:cNvSpPr/>
          <p:nvPr/>
        </p:nvSpPr>
        <p:spPr>
          <a:xfrm>
            <a:off x="2260167" y="2158008"/>
            <a:ext cx="7923371" cy="945475"/>
          </a:xfrm>
          <a:prstGeom prst="rect">
            <a:avLst/>
          </a:prstGeom>
          <a:noFill/>
          <a:ln/>
        </p:spPr>
        <p:txBody>
          <a:bodyPr wrap="square" lIns="91427" tIns="45713" rIns="91427" bIns="45713" rtlCol="0" anchor="t"/>
          <a:lstStyle/>
          <a:p>
            <a:pPr>
              <a:lnSpc>
                <a:spcPts val="2481"/>
              </a:lnSpc>
            </a:pPr>
            <a:r>
              <a:rPr lang="en-US" sz="1700" kern="0" spc="-33" dirty="0">
                <a:solidFill>
                  <a:srgbClr val="272525"/>
                </a:solidFill>
                <a:latin typeface="Source Sans Pro" pitchFamily="34" charset="0"/>
                <a:ea typeface="Source Sans Pro" pitchFamily="34" charset="-122"/>
                <a:cs typeface="Source Sans Pro" pitchFamily="34" charset="-120"/>
              </a:rPr>
              <a:t>The vulnerability testing process begins with careful planning. This involves defining the scope, objectives, and methodologies to be used, ensuring that the testing aligns with the organization's security goals and compliance requirements.</a:t>
            </a:r>
            <a:endParaRPr lang="en-US" sz="1700" dirty="0"/>
          </a:p>
        </p:txBody>
      </p:sp>
      <p:sp>
        <p:nvSpPr>
          <p:cNvPr id="12" name="Shape 8"/>
          <p:cNvSpPr/>
          <p:nvPr/>
        </p:nvSpPr>
        <p:spPr>
          <a:xfrm>
            <a:off x="1340822" y="3975262"/>
            <a:ext cx="735450" cy="41910"/>
          </a:xfrm>
          <a:prstGeom prst="roundRect">
            <a:avLst>
              <a:gd name="adj" fmla="val 225628"/>
            </a:avLst>
          </a:prstGeom>
          <a:solidFill>
            <a:schemeClr val="accent1">
              <a:lumMod val="20000"/>
              <a:lumOff val="80000"/>
            </a:schemeClr>
          </a:solidFill>
          <a:ln/>
        </p:spPr>
      </p:sp>
      <p:sp>
        <p:nvSpPr>
          <p:cNvPr id="13" name="Shape 9"/>
          <p:cNvSpPr/>
          <p:nvPr/>
        </p:nvSpPr>
        <p:spPr>
          <a:xfrm>
            <a:off x="868027" y="3759875"/>
            <a:ext cx="472797" cy="472798"/>
          </a:xfrm>
          <a:prstGeom prst="roundRect">
            <a:avLst>
              <a:gd name="adj" fmla="val 20000"/>
            </a:avLst>
          </a:prstGeom>
          <a:solidFill>
            <a:schemeClr val="accent1">
              <a:lumMod val="20000"/>
              <a:lumOff val="80000"/>
            </a:schemeClr>
          </a:solidFill>
          <a:ln w="7620">
            <a:solidFill>
              <a:srgbClr val="D6BADD"/>
            </a:solidFill>
            <a:prstDash val="solid"/>
          </a:ln>
        </p:spPr>
      </p:sp>
      <p:sp>
        <p:nvSpPr>
          <p:cNvPr id="14" name="Text 10"/>
          <p:cNvSpPr/>
          <p:nvPr/>
        </p:nvSpPr>
        <p:spPr>
          <a:xfrm>
            <a:off x="1022927" y="3810836"/>
            <a:ext cx="162878" cy="370880"/>
          </a:xfrm>
          <a:prstGeom prst="rect">
            <a:avLst/>
          </a:prstGeom>
          <a:solidFill>
            <a:schemeClr val="accent1">
              <a:lumMod val="20000"/>
              <a:lumOff val="80000"/>
            </a:schemeClr>
          </a:solidFill>
          <a:ln/>
        </p:spPr>
        <p:txBody>
          <a:bodyPr wrap="none" lIns="91427" tIns="45713" rIns="91427" bIns="45713" rtlCol="0" anchor="t"/>
          <a:lstStyle/>
          <a:p>
            <a:pPr algn="ctr">
              <a:lnSpc>
                <a:spcPts val="2920"/>
              </a:lnSpc>
            </a:pPr>
            <a:r>
              <a:rPr lang="en-US" sz="2300" b="1" kern="0" spc="-47" dirty="0">
                <a:solidFill>
                  <a:srgbClr val="272525"/>
                </a:solidFill>
                <a:latin typeface="adonis-web" pitchFamily="34" charset="0"/>
                <a:ea typeface="adonis-web" pitchFamily="34" charset="-122"/>
                <a:cs typeface="adonis-web" pitchFamily="34" charset="-120"/>
              </a:rPr>
              <a:t>2</a:t>
            </a:r>
            <a:endParaRPr lang="en-US" sz="2300" dirty="0"/>
          </a:p>
        </p:txBody>
      </p:sp>
      <p:sp>
        <p:nvSpPr>
          <p:cNvPr id="15" name="Text 11"/>
          <p:cNvSpPr/>
          <p:nvPr/>
        </p:nvSpPr>
        <p:spPr>
          <a:xfrm>
            <a:off x="2260164" y="3733565"/>
            <a:ext cx="2472094" cy="308968"/>
          </a:xfrm>
          <a:prstGeom prst="rect">
            <a:avLst/>
          </a:prstGeom>
          <a:noFill/>
          <a:ln/>
        </p:spPr>
        <p:txBody>
          <a:bodyPr wrap="none" lIns="91427" tIns="45713" rIns="91427" bIns="45713" rtlCol="0" anchor="t"/>
          <a:lstStyle/>
          <a:p>
            <a:pPr>
              <a:lnSpc>
                <a:spcPts val="2433"/>
              </a:lnSpc>
            </a:pPr>
            <a:r>
              <a:rPr lang="en-US" sz="2000" b="1" kern="0" spc="-39" dirty="0">
                <a:solidFill>
                  <a:srgbClr val="272525"/>
                </a:solidFill>
                <a:latin typeface="adonis-web" pitchFamily="34" charset="0"/>
                <a:ea typeface="adonis-web" pitchFamily="34" charset="-122"/>
                <a:cs typeface="adonis-web" pitchFamily="34" charset="-120"/>
              </a:rPr>
              <a:t>Discovery</a:t>
            </a:r>
            <a:endParaRPr lang="en-US" sz="2000" dirty="0"/>
          </a:p>
        </p:txBody>
      </p:sp>
      <p:sp>
        <p:nvSpPr>
          <p:cNvPr id="16" name="Text 12"/>
          <p:cNvSpPr/>
          <p:nvPr/>
        </p:nvSpPr>
        <p:spPr>
          <a:xfrm>
            <a:off x="2260167" y="4168497"/>
            <a:ext cx="7923371" cy="1260634"/>
          </a:xfrm>
          <a:prstGeom prst="rect">
            <a:avLst/>
          </a:prstGeom>
          <a:noFill/>
          <a:ln/>
        </p:spPr>
        <p:txBody>
          <a:bodyPr wrap="square" lIns="91427" tIns="45713" rIns="91427" bIns="45713" rtlCol="0" anchor="t"/>
          <a:lstStyle/>
          <a:p>
            <a:pPr>
              <a:lnSpc>
                <a:spcPts val="2481"/>
              </a:lnSpc>
            </a:pPr>
            <a:r>
              <a:rPr lang="en-US" sz="1700" kern="0" spc="-33" dirty="0">
                <a:solidFill>
                  <a:srgbClr val="272525"/>
                </a:solidFill>
                <a:latin typeface="Source Sans Pro" pitchFamily="34" charset="0"/>
                <a:ea typeface="Source Sans Pro" pitchFamily="34" charset="-122"/>
                <a:cs typeface="Source Sans Pro" pitchFamily="34" charset="-120"/>
              </a:rPr>
              <a:t>The discovery phase involves the use of automated vulnerability scanning tools and manual testing techniques to identify potential security weaknesses across the IT infrastructure. This comprehensive assessment provides a detailed understanding of the organization's attack surface.</a:t>
            </a:r>
            <a:endParaRPr lang="en-US" sz="1700" dirty="0"/>
          </a:p>
        </p:txBody>
      </p:sp>
      <p:sp>
        <p:nvSpPr>
          <p:cNvPr id="17" name="Shape 13"/>
          <p:cNvSpPr/>
          <p:nvPr/>
        </p:nvSpPr>
        <p:spPr>
          <a:xfrm>
            <a:off x="1340822" y="6300910"/>
            <a:ext cx="735450" cy="41910"/>
          </a:xfrm>
          <a:prstGeom prst="roundRect">
            <a:avLst>
              <a:gd name="adj" fmla="val 225628"/>
            </a:avLst>
          </a:prstGeom>
          <a:solidFill>
            <a:schemeClr val="accent1">
              <a:lumMod val="20000"/>
              <a:lumOff val="80000"/>
            </a:schemeClr>
          </a:solidFill>
          <a:ln/>
        </p:spPr>
      </p:sp>
      <p:sp>
        <p:nvSpPr>
          <p:cNvPr id="18" name="Shape 14"/>
          <p:cNvSpPr/>
          <p:nvPr/>
        </p:nvSpPr>
        <p:spPr>
          <a:xfrm>
            <a:off x="868027" y="6085523"/>
            <a:ext cx="472797" cy="472798"/>
          </a:xfrm>
          <a:prstGeom prst="roundRect">
            <a:avLst>
              <a:gd name="adj" fmla="val 20000"/>
            </a:avLst>
          </a:prstGeom>
          <a:solidFill>
            <a:schemeClr val="accent1">
              <a:lumMod val="20000"/>
              <a:lumOff val="80000"/>
            </a:schemeClr>
          </a:solidFill>
          <a:ln w="7620">
            <a:solidFill>
              <a:srgbClr val="D6BADD"/>
            </a:solidFill>
            <a:prstDash val="solid"/>
          </a:ln>
        </p:spPr>
      </p:sp>
      <p:sp>
        <p:nvSpPr>
          <p:cNvPr id="19" name="Text 15"/>
          <p:cNvSpPr/>
          <p:nvPr/>
        </p:nvSpPr>
        <p:spPr>
          <a:xfrm>
            <a:off x="1022927" y="6136484"/>
            <a:ext cx="162878" cy="370880"/>
          </a:xfrm>
          <a:prstGeom prst="rect">
            <a:avLst/>
          </a:prstGeom>
          <a:noFill/>
          <a:ln/>
        </p:spPr>
        <p:txBody>
          <a:bodyPr wrap="none" lIns="91427" tIns="45713" rIns="91427" bIns="45713" rtlCol="0" anchor="t"/>
          <a:lstStyle/>
          <a:p>
            <a:pPr algn="ctr">
              <a:lnSpc>
                <a:spcPts val="2920"/>
              </a:lnSpc>
            </a:pPr>
            <a:r>
              <a:rPr lang="en-US" sz="2300" b="1" kern="0" spc="-47" dirty="0">
                <a:solidFill>
                  <a:srgbClr val="272525"/>
                </a:solidFill>
                <a:latin typeface="adonis-web" pitchFamily="34" charset="0"/>
                <a:ea typeface="adonis-web" pitchFamily="34" charset="-122"/>
                <a:cs typeface="adonis-web" pitchFamily="34" charset="-120"/>
              </a:rPr>
              <a:t>3</a:t>
            </a:r>
            <a:endParaRPr lang="en-US" sz="2300" dirty="0"/>
          </a:p>
        </p:txBody>
      </p:sp>
      <p:sp>
        <p:nvSpPr>
          <p:cNvPr id="20" name="Text 16"/>
          <p:cNvSpPr/>
          <p:nvPr/>
        </p:nvSpPr>
        <p:spPr>
          <a:xfrm>
            <a:off x="2260164" y="6059213"/>
            <a:ext cx="2472094" cy="308968"/>
          </a:xfrm>
          <a:prstGeom prst="rect">
            <a:avLst/>
          </a:prstGeom>
          <a:noFill/>
          <a:ln/>
        </p:spPr>
        <p:txBody>
          <a:bodyPr wrap="none" lIns="91427" tIns="45713" rIns="91427" bIns="45713" rtlCol="0" anchor="t"/>
          <a:lstStyle/>
          <a:p>
            <a:pPr>
              <a:lnSpc>
                <a:spcPts val="2433"/>
              </a:lnSpc>
            </a:pPr>
            <a:r>
              <a:rPr lang="en-US" sz="2000" b="1" kern="0" spc="-39" dirty="0">
                <a:solidFill>
                  <a:srgbClr val="272525"/>
                </a:solidFill>
                <a:latin typeface="adonis-web" pitchFamily="34" charset="0"/>
                <a:ea typeface="adonis-web" pitchFamily="34" charset="-122"/>
                <a:cs typeface="adonis-web" pitchFamily="34" charset="-120"/>
              </a:rPr>
              <a:t>Analysis and Reporting</a:t>
            </a:r>
            <a:endParaRPr lang="en-US" sz="2000" dirty="0"/>
          </a:p>
        </p:txBody>
      </p:sp>
      <p:sp>
        <p:nvSpPr>
          <p:cNvPr id="21" name="Text 17"/>
          <p:cNvSpPr/>
          <p:nvPr/>
        </p:nvSpPr>
        <p:spPr>
          <a:xfrm>
            <a:off x="2260167" y="6494148"/>
            <a:ext cx="7923371" cy="945475"/>
          </a:xfrm>
          <a:prstGeom prst="rect">
            <a:avLst/>
          </a:prstGeom>
          <a:noFill/>
          <a:ln/>
        </p:spPr>
        <p:txBody>
          <a:bodyPr wrap="square" lIns="91427" tIns="45713" rIns="91427" bIns="45713" rtlCol="0" anchor="t"/>
          <a:lstStyle/>
          <a:p>
            <a:pPr>
              <a:lnSpc>
                <a:spcPts val="2481"/>
              </a:lnSpc>
            </a:pPr>
            <a:r>
              <a:rPr lang="en-US" sz="1700" kern="0" spc="-33" dirty="0">
                <a:solidFill>
                  <a:srgbClr val="272525"/>
                </a:solidFill>
                <a:latin typeface="Source Sans Pro" pitchFamily="34" charset="0"/>
                <a:ea typeface="Source Sans Pro" pitchFamily="34" charset="-122"/>
                <a:cs typeface="Source Sans Pro" pitchFamily="34" charset="-120"/>
              </a:rPr>
              <a:t>The identified vulnerabilities are then analyzed to understand their potential impact and prioritize them based on risk. A detailed report is generated, outlining the findings, their severity, and recommendations for remediation.</a:t>
            </a:r>
            <a:endParaRPr lang="en-US" sz="1700" dirty="0"/>
          </a:p>
        </p:txBody>
      </p:sp>
      <p:pic>
        <p:nvPicPr>
          <p:cNvPr id="22" name="Picture 21" descr="images.png"/>
          <p:cNvPicPr>
            <a:picLocks noChangeAspect="1"/>
          </p:cNvPicPr>
          <p:nvPr/>
        </p:nvPicPr>
        <p:blipFill>
          <a:blip r:embed="rId4"/>
          <a:stretch>
            <a:fillRect/>
          </a:stretch>
        </p:blipFill>
        <p:spPr>
          <a:xfrm>
            <a:off x="10183539" y="0"/>
            <a:ext cx="4446862" cy="822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81" y="1014269"/>
            <a:ext cx="10381037" cy="846382"/>
          </a:xfrm>
          <a:prstGeom prst="rect">
            <a:avLst/>
          </a:prstGeom>
          <a:noFill/>
        </p:spPr>
        <p:txBody>
          <a:bodyPr wrap="none" lIns="91435" tIns="45718" rIns="91435" bIns="45718" rtlCol="0">
            <a:spAutoFit/>
          </a:bodyPr>
          <a:lstStyle/>
          <a:p>
            <a:r>
              <a:rPr lang="en-IN" sz="4900" dirty="0">
                <a:latin typeface="Times New Roman" pitchFamily="18" charset="0"/>
                <a:cs typeface="Times New Roman" pitchFamily="18" charset="0"/>
              </a:rPr>
              <a:t>Vulnerability Assessment : Scan Process</a:t>
            </a:r>
            <a:endParaRPr lang="en-US" sz="4900" dirty="0">
              <a:latin typeface="Times New Roman" pitchFamily="18" charset="0"/>
              <a:cs typeface="Times New Roman" pitchFamily="18" charset="0"/>
            </a:endParaRPr>
          </a:p>
        </p:txBody>
      </p:sp>
      <p:sp>
        <p:nvSpPr>
          <p:cNvPr id="5" name="Right Arrow 4"/>
          <p:cNvSpPr/>
          <p:nvPr/>
        </p:nvSpPr>
        <p:spPr>
          <a:xfrm>
            <a:off x="8751226" y="6047838"/>
            <a:ext cx="3309255" cy="1167493"/>
          </a:xfrm>
          <a:prstGeom prst="rightArrow">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GB" sz="2900" dirty="0">
                <a:ln w="18415" cmpd="sng">
                  <a:solidFill>
                    <a:srgbClr val="FFFFFF"/>
                  </a:solidFill>
                  <a:prstDash val="solid"/>
                </a:ln>
                <a:solidFill>
                  <a:srgbClr val="FFFFFF"/>
                </a:solidFill>
                <a:effectLst>
                  <a:outerShdw blurRad="63500" dir="3600000" algn="tl" rotWithShape="0">
                    <a:srgbClr val="000000">
                      <a:alpha val="70000"/>
                    </a:srgbClr>
                  </a:outerShdw>
                </a:effectLst>
              </a:rPr>
              <a:t>R</a:t>
            </a:r>
            <a:r>
              <a:rPr lang="en-IN" sz="2900" dirty="0" err="1">
                <a:ln w="18415" cmpd="sng">
                  <a:solidFill>
                    <a:srgbClr val="FFFFFF"/>
                  </a:solidFill>
                  <a:prstDash val="solid"/>
                </a:ln>
                <a:solidFill>
                  <a:srgbClr val="FFFFFF"/>
                </a:solidFill>
                <a:effectLst>
                  <a:outerShdw blurRad="63500" dir="3600000" algn="tl" rotWithShape="0">
                    <a:srgbClr val="000000">
                      <a:alpha val="70000"/>
                    </a:srgbClr>
                  </a:outerShdw>
                </a:effectLst>
              </a:rPr>
              <a:t>eport</a:t>
            </a:r>
            <a:r>
              <a:rPr lang="en-IN" sz="2900" dirty="0">
                <a:ln w="18415" cmpd="sng">
                  <a:solidFill>
                    <a:srgbClr val="FFFFFF"/>
                  </a:solidFill>
                  <a:prstDash val="solid"/>
                </a:ln>
                <a:solidFill>
                  <a:srgbClr val="FFFFFF"/>
                </a:solidFill>
                <a:effectLst>
                  <a:outerShdw blurRad="63500" dir="3600000" algn="tl" rotWithShape="0">
                    <a:srgbClr val="000000">
                      <a:alpha val="70000"/>
                    </a:srgbClr>
                  </a:outerShdw>
                </a:effectLst>
              </a:rPr>
              <a:t> Analysis</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Curved Left Arrow 16"/>
          <p:cNvSpPr/>
          <p:nvPr/>
        </p:nvSpPr>
        <p:spPr>
          <a:xfrm>
            <a:off x="11816441" y="3276599"/>
            <a:ext cx="2144486" cy="2029047"/>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lIns="91435" tIns="45718" rIns="91435" bIns="45718" rtlCol="0" anchor="ctr"/>
          <a:lstStyle/>
          <a:p>
            <a:pPr algn="ctr"/>
            <a:endParaRPr lang="en-US">
              <a:solidFill>
                <a:schemeClr val="tx1"/>
              </a:solidFill>
            </a:endParaRPr>
          </a:p>
        </p:txBody>
      </p:sp>
      <p:sp>
        <p:nvSpPr>
          <p:cNvPr id="18" name="Left Arrow 17"/>
          <p:cNvSpPr/>
          <p:nvPr/>
        </p:nvSpPr>
        <p:spPr>
          <a:xfrm>
            <a:off x="5238114" y="4371024"/>
            <a:ext cx="3058886" cy="116749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I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OS Fingerprinting</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ight Arrow 18"/>
          <p:cNvSpPr/>
          <p:nvPr/>
        </p:nvSpPr>
        <p:spPr>
          <a:xfrm>
            <a:off x="4880158" y="2563646"/>
            <a:ext cx="3058886" cy="13443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IN" sz="2900" dirty="0">
                <a:ln w="18415" cmpd="sng">
                  <a:solidFill>
                    <a:srgbClr val="FFFFFF"/>
                  </a:solidFill>
                  <a:prstDash val="solid"/>
                </a:ln>
                <a:solidFill>
                  <a:srgbClr val="FFFFFF"/>
                </a:solidFill>
                <a:effectLst>
                  <a:outerShdw blurRad="63500" dir="3600000" algn="tl" rotWithShape="0">
                    <a:srgbClr val="000000">
                      <a:alpha val="70000"/>
                    </a:srgbClr>
                  </a:outerShdw>
                </a:effectLst>
              </a:rPr>
              <a:t>Discovery</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Left Arrow 20"/>
          <p:cNvSpPr/>
          <p:nvPr/>
        </p:nvSpPr>
        <p:spPr>
          <a:xfrm>
            <a:off x="1945720" y="4250872"/>
            <a:ext cx="3058886" cy="135527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I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Unconfirmed Vulnerability Checks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Left Arrow 21"/>
          <p:cNvSpPr/>
          <p:nvPr/>
        </p:nvSpPr>
        <p:spPr>
          <a:xfrm>
            <a:off x="1795664" y="5860059"/>
            <a:ext cx="3058886" cy="135527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I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Confirmed Vulnerability Checks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Curved Right Arrow 22"/>
          <p:cNvSpPr/>
          <p:nvPr/>
        </p:nvSpPr>
        <p:spPr>
          <a:xfrm>
            <a:off x="238819" y="4954771"/>
            <a:ext cx="1519507" cy="2073349"/>
          </a:xfrm>
          <a:prstGeom prst="curvedRightArrow">
            <a:avLst>
              <a:gd name="adj1" fmla="val 25000"/>
              <a:gd name="adj2" fmla="val 50000"/>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lIns="91435" tIns="45718" rIns="91435" bIns="45718" rtlCol="0" anchor="ctr"/>
          <a:lstStyle/>
          <a:p>
            <a:pPr algn="ctr"/>
            <a:endParaRPr lang="en-US">
              <a:solidFill>
                <a:schemeClr val="tx1"/>
              </a:solidFill>
            </a:endParaRPr>
          </a:p>
        </p:txBody>
      </p:sp>
      <p:sp>
        <p:nvSpPr>
          <p:cNvPr id="24" name="Right Arrow 23"/>
          <p:cNvSpPr/>
          <p:nvPr/>
        </p:nvSpPr>
        <p:spPr>
          <a:xfrm>
            <a:off x="5390514" y="5960750"/>
            <a:ext cx="2906486" cy="116749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IN" sz="2900" dirty="0">
                <a:ln w="18415" cmpd="sng">
                  <a:solidFill>
                    <a:srgbClr val="FFFFFF"/>
                  </a:solidFill>
                  <a:prstDash val="solid"/>
                </a:ln>
                <a:solidFill>
                  <a:srgbClr val="FFFFFF"/>
                </a:solidFill>
                <a:effectLst>
                  <a:outerShdw blurRad="63500" dir="3600000" algn="tl" rotWithShape="0">
                    <a:srgbClr val="000000">
                      <a:alpha val="70000"/>
                    </a:srgbClr>
                  </a:outerShdw>
                </a:effectLst>
              </a:rPr>
              <a:t>Policy Checks</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ight Arrow 4">
            <a:extLst>
              <a:ext uri="{FF2B5EF4-FFF2-40B4-BE49-F238E27FC236}">
                <a16:creationId xmlns:a16="http://schemas.microsoft.com/office/drawing/2014/main" id="{322CD452-A51F-8231-EDF8-0128DF8CAD3B}"/>
              </a:ext>
            </a:extLst>
          </p:cNvPr>
          <p:cNvSpPr/>
          <p:nvPr/>
        </p:nvSpPr>
        <p:spPr>
          <a:xfrm>
            <a:off x="8297000" y="2604407"/>
            <a:ext cx="3309255" cy="134438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IN" sz="2900" dirty="0">
                <a:ln w="18415" cmpd="sng">
                  <a:solidFill>
                    <a:srgbClr val="FFFFFF"/>
                  </a:solidFill>
                  <a:prstDash val="solid"/>
                </a:ln>
                <a:solidFill>
                  <a:srgbClr val="FFFFFF"/>
                </a:solidFill>
                <a:effectLst>
                  <a:outerShdw blurRad="63500" dir="3600000" algn="tl" rotWithShape="0">
                    <a:srgbClr val="000000">
                      <a:alpha val="70000"/>
                    </a:srgbClr>
                  </a:outerShdw>
                </a:effectLst>
              </a:rPr>
              <a:t>Port Scan</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Left Arrow 17">
            <a:extLst>
              <a:ext uri="{FF2B5EF4-FFF2-40B4-BE49-F238E27FC236}">
                <a16:creationId xmlns:a16="http://schemas.microsoft.com/office/drawing/2014/main" id="{479F63C2-E954-6D6C-8F63-15D21F38FD49}"/>
              </a:ext>
            </a:extLst>
          </p:cNvPr>
          <p:cNvSpPr/>
          <p:nvPr/>
        </p:nvSpPr>
        <p:spPr>
          <a:xfrm>
            <a:off x="8417455" y="4383080"/>
            <a:ext cx="3058886" cy="116749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I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Service  Fingerprinting</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ight Arrow 18">
            <a:extLst>
              <a:ext uri="{FF2B5EF4-FFF2-40B4-BE49-F238E27FC236}">
                <a16:creationId xmlns:a16="http://schemas.microsoft.com/office/drawing/2014/main" id="{B26C8D53-549E-B9DB-56D9-759C9F6B1943}"/>
              </a:ext>
            </a:extLst>
          </p:cNvPr>
          <p:cNvSpPr/>
          <p:nvPr/>
        </p:nvSpPr>
        <p:spPr>
          <a:xfrm>
            <a:off x="1570902" y="2563647"/>
            <a:ext cx="2906486" cy="1344385"/>
          </a:xfrm>
          <a:prstGeom prst="rightArrow">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IN" sz="2900" dirty="0">
                <a:ln w="18415" cmpd="sng">
                  <a:solidFill>
                    <a:srgbClr val="FFFFFF"/>
                  </a:solidFill>
                  <a:prstDash val="solid"/>
                </a:ln>
                <a:solidFill>
                  <a:srgbClr val="FFFFFF"/>
                </a:solidFill>
                <a:effectLst>
                  <a:outerShdw blurRad="63500" dir="3600000" algn="tl" rotWithShape="0">
                    <a:srgbClr val="000000">
                      <a:alpha val="70000"/>
                    </a:srgbClr>
                  </a:outerShdw>
                </a:effectLst>
              </a:rPr>
              <a:t>Data Collection</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643</TotalTime>
  <Words>1907</Words>
  <Application>Microsoft Office PowerPoint</Application>
  <PresentationFormat>Custom</PresentationFormat>
  <Paragraphs>269</Paragraphs>
  <Slides>18</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adonis-web</vt:lpstr>
      <vt:lpstr>Arial</vt:lpstr>
      <vt:lpstr>Arial MT</vt:lpstr>
      <vt:lpstr>Bookman Old Style</vt:lpstr>
      <vt:lpstr>Franklin Gothic Book</vt:lpstr>
      <vt:lpstr>Perpetua</vt:lpstr>
      <vt:lpstr>Roboto</vt:lpstr>
      <vt:lpstr>Source Sans Pro</vt:lpstr>
      <vt:lpstr>Tahoma</vt:lpstr>
      <vt:lpstr>Times New Roman</vt:lpstr>
      <vt:lpstr>Wingdings</vt:lpstr>
      <vt:lpstr>Wingdings 2</vt:lpstr>
      <vt:lpstr>Equity</vt:lpstr>
      <vt:lpstr>PowerPoint Presentation</vt:lpstr>
      <vt:lpstr>Vulnerability ?</vt:lpstr>
      <vt:lpstr>Vulnerability-Types</vt:lpstr>
      <vt:lpstr>PowerPoint Presentation</vt:lpstr>
      <vt:lpstr>VA- Vulnerability Assesment</vt:lpstr>
      <vt:lpstr>PowerPoint Presentation</vt:lpstr>
      <vt:lpstr>Authenticated vs Non-Authenticated Scan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dot bng</cp:lastModifiedBy>
  <cp:revision>39</cp:revision>
  <dcterms:created xsi:type="dcterms:W3CDTF">2024-06-13T06:51:04Z</dcterms:created>
  <dcterms:modified xsi:type="dcterms:W3CDTF">2024-06-19T11:09:20Z</dcterms:modified>
</cp:coreProperties>
</file>